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256" r:id="rId5"/>
    <p:sldId id="297" r:id="rId6"/>
    <p:sldId id="300" r:id="rId7"/>
    <p:sldId id="299" r:id="rId8"/>
    <p:sldId id="298" r:id="rId9"/>
    <p:sldId id="262" r:id="rId10"/>
    <p:sldId id="266" r:id="rId11"/>
    <p:sldId id="286" r:id="rId12"/>
    <p:sldId id="264" r:id="rId13"/>
    <p:sldId id="288" r:id="rId14"/>
    <p:sldId id="267" r:id="rId15"/>
    <p:sldId id="303" r:id="rId16"/>
    <p:sldId id="302" r:id="rId17"/>
    <p:sldId id="277" r:id="rId18"/>
    <p:sldId id="304" r:id="rId19"/>
    <p:sldId id="294" r:id="rId20"/>
  </p:sldIdLst>
  <p:sldSz cx="9906000" cy="6858000" type="A4"/>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D39"/>
    <a:srgbClr val="F6AA3A"/>
    <a:srgbClr val="006D75"/>
    <a:srgbClr val="0075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7" autoAdjust="0"/>
  </p:normalViewPr>
  <p:slideViewPr>
    <p:cSldViewPr snapToGrid="0">
      <p:cViewPr varScale="1">
        <p:scale>
          <a:sx n="106" d="100"/>
          <a:sy n="106" d="100"/>
        </p:scale>
        <p:origin x="154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D0A2363-23BA-4200-96E7-B124F185FBBC}" type="datetimeFigureOut">
              <a:rPr lang="da-DK" smtClean="0"/>
              <a:t>21-11-2024</a:t>
            </a:fld>
            <a:endParaRPr lang="da-DK"/>
          </a:p>
        </p:txBody>
      </p:sp>
      <p:sp>
        <p:nvSpPr>
          <p:cNvPr id="4" name="Pladsholder til slidebillede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F9E9C17-E12A-4113-B84F-7543CEB75F0E}" type="slidenum">
              <a:rPr lang="da-DK" smtClean="0"/>
              <a:t>‹nr.›</a:t>
            </a:fld>
            <a:endParaRPr lang="da-DK"/>
          </a:p>
        </p:txBody>
      </p:sp>
    </p:spTree>
    <p:extLst>
      <p:ext uri="{BB962C8B-B14F-4D97-AF65-F5344CB8AC3E}">
        <p14:creationId xmlns:p14="http://schemas.microsoft.com/office/powerpoint/2010/main" val="107848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85B9FCC-12D4-4E7F-9212-A3DE6C07CD2D}" type="slidenum">
              <a:rPr lang="da-DK" smtClean="0"/>
              <a:t>14</a:t>
            </a:fld>
            <a:endParaRPr lang="da-DK"/>
          </a:p>
        </p:txBody>
      </p:sp>
    </p:spTree>
    <p:extLst>
      <p:ext uri="{BB962C8B-B14F-4D97-AF65-F5344CB8AC3E}">
        <p14:creationId xmlns:p14="http://schemas.microsoft.com/office/powerpoint/2010/main" val="367022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E3244-C175-48F3-B1D0-76FD4FFACAF9}"/>
              </a:ext>
            </a:extLst>
          </p:cNvPr>
          <p:cNvSpPr>
            <a:spLocks noGrp="1"/>
          </p:cNvSpPr>
          <p:nvPr>
            <p:ph type="title"/>
          </p:nvPr>
        </p:nvSpPr>
        <p:spPr>
          <a:xfrm>
            <a:off x="675879" y="1709740"/>
            <a:ext cx="8543925" cy="2852737"/>
          </a:xfrm>
          <a:prstGeom prst="rect">
            <a:avLst/>
          </a:prstGeom>
        </p:spPr>
        <p:txBody>
          <a:bodyPr anchor="b"/>
          <a:lstStyle>
            <a:lvl1pPr>
              <a:defRPr sz="4875">
                <a:latin typeface="Arial" panose="020B0604020202020204" pitchFamily="34" charset="0"/>
                <a:cs typeface="Arial" panose="020B0604020202020204" pitchFamily="34" charset="0"/>
              </a:defRPr>
            </a:lvl1pPr>
          </a:lstStyle>
          <a:p>
            <a:r>
              <a:rPr lang="da-DK"/>
              <a:t>Klik for at redigere titeltypografien i masteren</a:t>
            </a:r>
            <a:endParaRPr lang="da-DK" dirty="0"/>
          </a:p>
        </p:txBody>
      </p:sp>
      <p:sp>
        <p:nvSpPr>
          <p:cNvPr id="3" name="Pladsholder til tekst 2">
            <a:extLst>
              <a:ext uri="{FF2B5EF4-FFF2-40B4-BE49-F238E27FC236}">
                <a16:creationId xmlns:a16="http://schemas.microsoft.com/office/drawing/2014/main" id="{DF1166A7-DF55-4E51-A40A-DA93EF121286}"/>
              </a:ext>
            </a:extLst>
          </p:cNvPr>
          <p:cNvSpPr>
            <a:spLocks noGrp="1"/>
          </p:cNvSpPr>
          <p:nvPr>
            <p:ph type="body" idx="1"/>
          </p:nvPr>
        </p:nvSpPr>
        <p:spPr>
          <a:xfrm>
            <a:off x="675879" y="4589465"/>
            <a:ext cx="8543925" cy="1500187"/>
          </a:xfrm>
          <a:prstGeom prst="rect">
            <a:avLst/>
          </a:prstGeom>
        </p:spPr>
        <p:txBody>
          <a:bodyPr/>
          <a:lstStyle>
            <a:lvl1pPr marL="0" indent="0">
              <a:buNone/>
              <a:defRPr sz="1950">
                <a:solidFill>
                  <a:schemeClr val="tx1">
                    <a:tint val="75000"/>
                  </a:schemeClr>
                </a:solidFill>
                <a:latin typeface="Arial" panose="020B0604020202020204" pitchFamily="34" charset="0"/>
                <a:cs typeface="Arial" panose="020B0604020202020204" pitchFamily="34" charset="0"/>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lang="da-DK"/>
              <a:t>Klik for at redigere teksttypografierne i masteren</a:t>
            </a:r>
          </a:p>
        </p:txBody>
      </p:sp>
      <p:sp>
        <p:nvSpPr>
          <p:cNvPr id="5" name="Pladsholder til sidefod 4">
            <a:extLst>
              <a:ext uri="{FF2B5EF4-FFF2-40B4-BE49-F238E27FC236}">
                <a16:creationId xmlns:a16="http://schemas.microsoft.com/office/drawing/2014/main" id="{FC94920C-727D-4773-919F-392FF9B2D3DC}"/>
              </a:ext>
            </a:extLst>
          </p:cNvPr>
          <p:cNvSpPr>
            <a:spLocks noGrp="1"/>
          </p:cNvSpPr>
          <p:nvPr>
            <p:ph type="ftr" sz="quarter" idx="11"/>
          </p:nvPr>
        </p:nvSpPr>
        <p:spPr/>
        <p:txBody>
          <a:bodyPr/>
          <a:lstStyle/>
          <a:p>
            <a:endParaRPr lang="da-DK"/>
          </a:p>
        </p:txBody>
      </p:sp>
    </p:spTree>
    <p:extLst>
      <p:ext uri="{BB962C8B-B14F-4D97-AF65-F5344CB8AC3E}">
        <p14:creationId xmlns:p14="http://schemas.microsoft.com/office/powerpoint/2010/main" val="378742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dholds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E1CC0-265A-48EF-9003-2B9054541F63}"/>
              </a:ext>
            </a:extLst>
          </p:cNvPr>
          <p:cNvSpPr>
            <a:spLocks noGrp="1"/>
          </p:cNvSpPr>
          <p:nvPr>
            <p:ph type="title"/>
          </p:nvPr>
        </p:nvSpPr>
        <p:spPr>
          <a:xfrm>
            <a:off x="681038" y="1093789"/>
            <a:ext cx="8543925" cy="596901"/>
          </a:xfrm>
          <a:prstGeom prst="rect">
            <a:avLst/>
          </a:prstGeom>
        </p:spPr>
        <p:txBody>
          <a:bodyPr/>
          <a:lstStyle/>
          <a:p>
            <a:r>
              <a:rPr lang="da-DK"/>
              <a:t>Klik for at redigere titeltypografien i masteren</a:t>
            </a:r>
            <a:endParaRPr lang="da-DK" dirty="0"/>
          </a:p>
        </p:txBody>
      </p:sp>
      <p:sp>
        <p:nvSpPr>
          <p:cNvPr id="3" name="Pladsholder til indhold 2">
            <a:extLst>
              <a:ext uri="{FF2B5EF4-FFF2-40B4-BE49-F238E27FC236}">
                <a16:creationId xmlns:a16="http://schemas.microsoft.com/office/drawing/2014/main" id="{5A9FEBC2-5C43-493B-8624-0870756641B2}"/>
              </a:ext>
            </a:extLst>
          </p:cNvPr>
          <p:cNvSpPr>
            <a:spLocks noGrp="1"/>
          </p:cNvSpPr>
          <p:nvPr>
            <p:ph idx="1"/>
          </p:nvPr>
        </p:nvSpPr>
        <p:spPr>
          <a:xfrm>
            <a:off x="681038" y="1825625"/>
            <a:ext cx="8543925" cy="4351338"/>
          </a:xfrm>
          <a:prstGeom prst="rect">
            <a:avLst/>
          </a:prstGeo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sidefod 4">
            <a:extLst>
              <a:ext uri="{FF2B5EF4-FFF2-40B4-BE49-F238E27FC236}">
                <a16:creationId xmlns:a16="http://schemas.microsoft.com/office/drawing/2014/main" id="{48B930CC-04F6-401B-B278-F49208B2F4BD}"/>
              </a:ext>
            </a:extLst>
          </p:cNvPr>
          <p:cNvSpPr>
            <a:spLocks noGrp="1"/>
          </p:cNvSpPr>
          <p:nvPr>
            <p:ph type="ftr" sz="quarter" idx="11"/>
          </p:nvPr>
        </p:nvSpPr>
        <p:spPr/>
        <p:txBody>
          <a:bodyPr/>
          <a:lstStyle/>
          <a:p>
            <a:endParaRPr lang="da-DK" dirty="0"/>
          </a:p>
        </p:txBody>
      </p:sp>
      <p:sp>
        <p:nvSpPr>
          <p:cNvPr id="10" name="Rektangel 9">
            <a:extLst>
              <a:ext uri="{FF2B5EF4-FFF2-40B4-BE49-F238E27FC236}">
                <a16:creationId xmlns:a16="http://schemas.microsoft.com/office/drawing/2014/main" id="{AB02A209-FC9D-478A-857F-3E2605C3B178}"/>
              </a:ext>
            </a:extLst>
          </p:cNvPr>
          <p:cNvSpPr/>
          <p:nvPr userDrawn="1"/>
        </p:nvSpPr>
        <p:spPr>
          <a:xfrm>
            <a:off x="8707096" y="6246976"/>
            <a:ext cx="368004" cy="611024"/>
          </a:xfrm>
          <a:prstGeom prst="rect">
            <a:avLst/>
          </a:prstGeom>
          <a:solidFill>
            <a:srgbClr val="00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462" dirty="0"/>
          </a:p>
        </p:txBody>
      </p:sp>
      <p:sp>
        <p:nvSpPr>
          <p:cNvPr id="11" name="Pladsholder til slidenummer 5">
            <a:extLst>
              <a:ext uri="{FF2B5EF4-FFF2-40B4-BE49-F238E27FC236}">
                <a16:creationId xmlns:a16="http://schemas.microsoft.com/office/drawing/2014/main" id="{FF1A1998-152A-4158-9859-67BAACF8C876}"/>
              </a:ext>
            </a:extLst>
          </p:cNvPr>
          <p:cNvSpPr txBox="1">
            <a:spLocks/>
          </p:cNvSpPr>
          <p:nvPr userDrawn="1"/>
        </p:nvSpPr>
        <p:spPr>
          <a:xfrm>
            <a:off x="8707096" y="6356352"/>
            <a:ext cx="368003" cy="365125"/>
          </a:xfrm>
          <a:prstGeom prst="rect">
            <a:avLst/>
          </a:prstGeom>
        </p:spPr>
        <p:txBody>
          <a:bodyPr anchor="ctr"/>
          <a:lstStyle>
            <a:defPPr>
              <a:defRPr lang="da-DK"/>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EDD8719E-B734-4F45-882A-27E999B3C603}" type="slidenum">
              <a:rPr lang="da-DK" sz="731" smtClean="0">
                <a:solidFill>
                  <a:schemeClr val="bg1"/>
                </a:solidFill>
                <a:latin typeface="Arial" panose="020B0604020202020204" pitchFamily="34" charset="0"/>
                <a:cs typeface="Arial" panose="020B0604020202020204" pitchFamily="34" charset="0"/>
              </a:rPr>
              <a:pPr algn="ctr"/>
              <a:t>‹nr.›</a:t>
            </a:fld>
            <a:endParaRPr lang="da-DK" sz="731" dirty="0">
              <a:solidFill>
                <a:schemeClr val="bg1"/>
              </a:solidFill>
              <a:latin typeface="Arial" panose="020B0604020202020204" pitchFamily="34" charset="0"/>
              <a:cs typeface="Arial" panose="020B0604020202020204" pitchFamily="34" charset="0"/>
            </a:endParaRPr>
          </a:p>
        </p:txBody>
      </p:sp>
      <p:pic>
        <p:nvPicPr>
          <p:cNvPr id="13" name="Grafik 12" descr="Brugernetværk med massiv udfyldning">
            <a:extLst>
              <a:ext uri="{FF2B5EF4-FFF2-40B4-BE49-F238E27FC236}">
                <a16:creationId xmlns:a16="http://schemas.microsoft.com/office/drawing/2014/main" id="{F1D5396C-6C99-4663-8EF8-5B450384448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27785" y="89694"/>
            <a:ext cx="742950" cy="914400"/>
          </a:xfrm>
          <a:prstGeom prst="rect">
            <a:avLst/>
          </a:prstGeom>
        </p:spPr>
      </p:pic>
    </p:spTree>
    <p:extLst>
      <p:ext uri="{BB962C8B-B14F-4D97-AF65-F5344CB8AC3E}">
        <p14:creationId xmlns:p14="http://schemas.microsoft.com/office/powerpoint/2010/main" val="269610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042C6A5-4616-4C04-9269-17D23B2096E2}" type="datetimeFigureOut">
              <a:rPr lang="da-DK" smtClean="0"/>
              <a:t>21-11-2024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EDCEBCA-8838-4969-A9C0-C02796741385}" type="slidenum">
              <a:rPr lang="da-DK" smtClean="0"/>
              <a:t>‹nr.›</a:t>
            </a:fld>
            <a:endParaRPr lang="da-DK"/>
          </a:p>
        </p:txBody>
      </p:sp>
    </p:spTree>
    <p:extLst>
      <p:ext uri="{BB962C8B-B14F-4D97-AF65-F5344CB8AC3E}">
        <p14:creationId xmlns:p14="http://schemas.microsoft.com/office/powerpoint/2010/main" val="21915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ider">
    <p:spTree>
      <p:nvGrpSpPr>
        <p:cNvPr id="1" name=""/>
        <p:cNvGrpSpPr/>
        <p:nvPr/>
      </p:nvGrpSpPr>
      <p:grpSpPr>
        <a:xfrm>
          <a:off x="0" y="0"/>
          <a:ext cx="0" cy="0"/>
          <a:chOff x="0" y="0"/>
          <a:chExt cx="0" cy="0"/>
        </a:xfrm>
      </p:grpSpPr>
      <p:sp>
        <p:nvSpPr>
          <p:cNvPr id="2" name="Titel 1"/>
          <p:cNvSpPr>
            <a:spLocks noGrp="1"/>
          </p:cNvSpPr>
          <p:nvPr>
            <p:ph type="title"/>
          </p:nvPr>
        </p:nvSpPr>
        <p:spPr/>
        <p:txBody>
          <a:bodyPr lIns="0" tIns="0" rIns="0" bIns="0">
            <a:noAutofit/>
          </a:bodyPr>
          <a:lstStyle>
            <a:lvl1pPr algn="l">
              <a:defRPr sz="3800">
                <a:latin typeface="Arial" panose="020B0604020202020204" pitchFamily="34" charset="0"/>
                <a:cs typeface="Arial" panose="020B0604020202020204" pitchFamily="34" charset="0"/>
              </a:defRPr>
            </a:lvl1pPr>
          </a:lstStyle>
          <a:p>
            <a:r>
              <a:rPr lang="da-DK"/>
              <a:t>Klik for at redigere i master</a:t>
            </a:r>
            <a:endParaRPr lang="da-DK" dirty="0"/>
          </a:p>
        </p:txBody>
      </p:sp>
      <p:sp>
        <p:nvSpPr>
          <p:cNvPr id="3" name="Pladsholder til indhold 2"/>
          <p:cNvSpPr>
            <a:spLocks noGrp="1"/>
          </p:cNvSpPr>
          <p:nvPr>
            <p:ph idx="1"/>
          </p:nvPr>
        </p:nvSpPr>
        <p:spPr>
          <a:xfrm>
            <a:off x="510713" y="1591655"/>
            <a:ext cx="5159778" cy="4525963"/>
          </a:xfrm>
        </p:spPr>
        <p:txBody>
          <a:bodyPr lIns="0" tIns="0" rIns="0" bIns="0">
            <a:normAutofit/>
          </a:bodyPr>
          <a:lstStyle>
            <a:lvl1pPr>
              <a:defRPr sz="30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B042C6A5-4616-4C04-9269-17D23B2096E2}" type="datetimeFigureOut">
              <a:rPr lang="da-DK" smtClean="0"/>
              <a:t>21-11-2024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EDCEBCA-8838-4969-A9C0-C02796741385}" type="slidenum">
              <a:rPr lang="da-DK" smtClean="0"/>
              <a:t>‹nr.›</a:t>
            </a:fld>
            <a:endParaRPr lang="da-DK"/>
          </a:p>
        </p:txBody>
      </p:sp>
      <p:sp>
        <p:nvSpPr>
          <p:cNvPr id="7" name="Pladsholder til billede 2"/>
          <p:cNvSpPr>
            <a:spLocks noGrp="1"/>
          </p:cNvSpPr>
          <p:nvPr>
            <p:ph type="pic" idx="13"/>
          </p:nvPr>
        </p:nvSpPr>
        <p:spPr>
          <a:xfrm>
            <a:off x="5903887" y="1586071"/>
            <a:ext cx="3510390" cy="39707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Tree>
    <p:extLst>
      <p:ext uri="{BB962C8B-B14F-4D97-AF65-F5344CB8AC3E}">
        <p14:creationId xmlns:p14="http://schemas.microsoft.com/office/powerpoint/2010/main" val="3311086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dsholder til dato 3">
            <a:extLst>
              <a:ext uri="{FF2B5EF4-FFF2-40B4-BE49-F238E27FC236}">
                <a16:creationId xmlns:a16="http://schemas.microsoft.com/office/drawing/2014/main" id="{CCAE0005-E3CD-4E08-998F-8A7D16D8DEFD}"/>
              </a:ext>
            </a:extLst>
          </p:cNvPr>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731">
                <a:solidFill>
                  <a:schemeClr val="bg2">
                    <a:lumMod val="25000"/>
                  </a:schemeClr>
                </a:solidFill>
                <a:latin typeface="Arial" panose="020B0604020202020204" pitchFamily="34" charset="0"/>
                <a:cs typeface="Arial" panose="020B0604020202020204" pitchFamily="34" charset="0"/>
              </a:defRPr>
            </a:lvl1pPr>
          </a:lstStyle>
          <a:p>
            <a:r>
              <a:rPr lang="da-DK" dirty="0"/>
              <a:t>8. marts 2024</a:t>
            </a:r>
          </a:p>
        </p:txBody>
      </p:sp>
      <p:sp>
        <p:nvSpPr>
          <p:cNvPr id="5" name="Pladsholder til sidefod 4">
            <a:extLst>
              <a:ext uri="{FF2B5EF4-FFF2-40B4-BE49-F238E27FC236}">
                <a16:creationId xmlns:a16="http://schemas.microsoft.com/office/drawing/2014/main" id="{A463F63E-0D3F-4756-ADB4-7E0BD2FC869C}"/>
              </a:ext>
            </a:extLst>
          </p:cNvPr>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731">
                <a:solidFill>
                  <a:schemeClr val="tx1">
                    <a:tint val="75000"/>
                  </a:schemeClr>
                </a:solidFill>
                <a:latin typeface="Arial" panose="020B0604020202020204" pitchFamily="34" charset="0"/>
                <a:cs typeface="Arial" panose="020B0604020202020204" pitchFamily="34" charset="0"/>
              </a:defRPr>
            </a:lvl1pPr>
          </a:lstStyle>
          <a:p>
            <a:endParaRPr lang="da-DK" dirty="0"/>
          </a:p>
        </p:txBody>
      </p:sp>
      <p:pic>
        <p:nvPicPr>
          <p:cNvPr id="7" name="Billede 6">
            <a:extLst>
              <a:ext uri="{FF2B5EF4-FFF2-40B4-BE49-F238E27FC236}">
                <a16:creationId xmlns:a16="http://schemas.microsoft.com/office/drawing/2014/main" id="{137F594A-0D28-4A5B-83F5-595C90E533A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31858" y="218972"/>
            <a:ext cx="687366" cy="628679"/>
          </a:xfrm>
          <a:prstGeom prst="rect">
            <a:avLst/>
          </a:prstGeom>
        </p:spPr>
      </p:pic>
      <p:sp>
        <p:nvSpPr>
          <p:cNvPr id="13" name="Ligebenet trekant 12">
            <a:extLst>
              <a:ext uri="{FF2B5EF4-FFF2-40B4-BE49-F238E27FC236}">
                <a16:creationId xmlns:a16="http://schemas.microsoft.com/office/drawing/2014/main" id="{1DE3BF89-1C71-4DCD-99CF-F98417508CA7}"/>
              </a:ext>
            </a:extLst>
          </p:cNvPr>
          <p:cNvSpPr/>
          <p:nvPr userDrawn="1"/>
        </p:nvSpPr>
        <p:spPr>
          <a:xfrm rot="10800000">
            <a:off x="-1" y="-2"/>
            <a:ext cx="5822112" cy="1034041"/>
          </a:xfrm>
          <a:prstGeom prst="triangle">
            <a:avLst>
              <a:gd name="adj" fmla="val 82627"/>
            </a:avLst>
          </a:prstGeom>
          <a:solidFill>
            <a:srgbClr val="006D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462" dirty="0"/>
          </a:p>
        </p:txBody>
      </p:sp>
    </p:spTree>
    <p:extLst>
      <p:ext uri="{BB962C8B-B14F-4D97-AF65-F5344CB8AC3E}">
        <p14:creationId xmlns:p14="http://schemas.microsoft.com/office/powerpoint/2010/main" val="4219095156"/>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3" r:id="rId3"/>
    <p:sldLayoutId id="2147483654" r:id="rId4"/>
  </p:sldLayoutIdLst>
  <p:hf hdr="0" ftr="0"/>
  <p:txStyles>
    <p:titleStyle>
      <a:lvl1pPr algn="l" defTabSz="742927" rtl="0" eaLnBrk="1" latinLnBrk="0" hangingPunct="1">
        <a:lnSpc>
          <a:spcPct val="90000"/>
        </a:lnSpc>
        <a:spcBef>
          <a:spcPct val="0"/>
        </a:spcBef>
        <a:buNone/>
        <a:defRPr sz="3250" b="1" kern="1200">
          <a:solidFill>
            <a:schemeClr val="tx1"/>
          </a:solidFill>
          <a:latin typeface="Arial" panose="020B0604020202020204" pitchFamily="34" charset="0"/>
          <a:ea typeface="+mj-ea"/>
          <a:cs typeface="Arial" panose="020B0604020202020204" pitchFamily="34" charset="0"/>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sz="2275" kern="1200">
          <a:solidFill>
            <a:schemeClr val="tx1"/>
          </a:solidFill>
          <a:latin typeface="Arial" panose="020B0604020202020204" pitchFamily="34" charset="0"/>
          <a:ea typeface="+mn-ea"/>
          <a:cs typeface="Arial" panose="020B0604020202020204" pitchFamily="34" charset="0"/>
        </a:defRPr>
      </a:lvl1pPr>
      <a:lvl2pPr marL="557195" indent="-185732" algn="l" defTabSz="742927" rtl="0" eaLnBrk="1" latinLnBrk="0" hangingPunct="1">
        <a:lnSpc>
          <a:spcPct val="90000"/>
        </a:lnSpc>
        <a:spcBef>
          <a:spcPts val="406"/>
        </a:spcBef>
        <a:buFont typeface="Arial" panose="020B0604020202020204" pitchFamily="34" charset="0"/>
        <a:buChar char="•"/>
        <a:defRPr sz="1950" kern="1200">
          <a:solidFill>
            <a:schemeClr val="tx1"/>
          </a:solidFill>
          <a:latin typeface="Arial" panose="020B0604020202020204" pitchFamily="34" charset="0"/>
          <a:ea typeface="+mn-ea"/>
          <a:cs typeface="Arial" panose="020B0604020202020204" pitchFamily="34" charset="0"/>
        </a:defRPr>
      </a:lvl2pPr>
      <a:lvl3pPr marL="928659" indent="-185732" algn="l" defTabSz="742927" rtl="0" eaLnBrk="1" latinLnBrk="0" hangingPunct="1">
        <a:lnSpc>
          <a:spcPct val="90000"/>
        </a:lnSpc>
        <a:spcBef>
          <a:spcPts val="406"/>
        </a:spcBef>
        <a:buFont typeface="Arial" panose="020B0604020202020204" pitchFamily="34" charset="0"/>
        <a:buChar char="•"/>
        <a:defRPr sz="1625" kern="1200">
          <a:solidFill>
            <a:schemeClr val="tx1"/>
          </a:solidFill>
          <a:latin typeface="Arial" panose="020B0604020202020204" pitchFamily="34" charset="0"/>
          <a:ea typeface="+mn-ea"/>
          <a:cs typeface="Arial" panose="020B0604020202020204" pitchFamily="34" charset="0"/>
        </a:defRPr>
      </a:lvl3pPr>
      <a:lvl4pPr marL="1300122"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Arial" panose="020B0604020202020204" pitchFamily="34" charset="0"/>
          <a:ea typeface="+mn-ea"/>
          <a:cs typeface="Arial" panose="020B0604020202020204" pitchFamily="34" charset="0"/>
        </a:defRPr>
      </a:lvl4pPr>
      <a:lvl5pPr marL="1671586"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Arial" panose="020B0604020202020204" pitchFamily="34" charset="0"/>
          <a:ea typeface="+mn-ea"/>
          <a:cs typeface="Arial" panose="020B0604020202020204" pitchFamily="34" charset="0"/>
        </a:defRPr>
      </a:lvl5pPr>
      <a:lvl6pPr marL="2043050"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9pPr>
    </p:bodyStyle>
    <p:otherStyle>
      <a:defPPr>
        <a:defRPr lang="da-DK"/>
      </a:defPPr>
      <a:lvl1pPr marL="0" algn="l" defTabSz="742927" rtl="0" eaLnBrk="1" latinLnBrk="0" hangingPunct="1">
        <a:defRPr sz="1462" kern="1200">
          <a:solidFill>
            <a:schemeClr val="tx1"/>
          </a:solidFill>
          <a:latin typeface="+mn-lt"/>
          <a:ea typeface="+mn-ea"/>
          <a:cs typeface="+mn-cs"/>
        </a:defRPr>
      </a:lvl1pPr>
      <a:lvl2pPr marL="371464" algn="l" defTabSz="742927" rtl="0" eaLnBrk="1" latinLnBrk="0" hangingPunct="1">
        <a:defRPr sz="1462" kern="1200">
          <a:solidFill>
            <a:schemeClr val="tx1"/>
          </a:solidFill>
          <a:latin typeface="+mn-lt"/>
          <a:ea typeface="+mn-ea"/>
          <a:cs typeface="+mn-cs"/>
        </a:defRPr>
      </a:lvl2pPr>
      <a:lvl3pPr marL="742927" algn="l" defTabSz="742927" rtl="0" eaLnBrk="1" latinLnBrk="0" hangingPunct="1">
        <a:defRPr sz="1462" kern="1200">
          <a:solidFill>
            <a:schemeClr val="tx1"/>
          </a:solidFill>
          <a:latin typeface="+mn-lt"/>
          <a:ea typeface="+mn-ea"/>
          <a:cs typeface="+mn-cs"/>
        </a:defRPr>
      </a:lvl3pPr>
      <a:lvl4pPr marL="1114391" algn="l" defTabSz="742927" rtl="0" eaLnBrk="1" latinLnBrk="0" hangingPunct="1">
        <a:defRPr sz="1462" kern="1200">
          <a:solidFill>
            <a:schemeClr val="tx1"/>
          </a:solidFill>
          <a:latin typeface="+mn-lt"/>
          <a:ea typeface="+mn-ea"/>
          <a:cs typeface="+mn-cs"/>
        </a:defRPr>
      </a:lvl4pPr>
      <a:lvl5pPr marL="1485854" algn="l" defTabSz="742927" rtl="0" eaLnBrk="1" latinLnBrk="0" hangingPunct="1">
        <a:defRPr sz="1462" kern="1200">
          <a:solidFill>
            <a:schemeClr val="tx1"/>
          </a:solidFill>
          <a:latin typeface="+mn-lt"/>
          <a:ea typeface="+mn-ea"/>
          <a:cs typeface="+mn-cs"/>
        </a:defRPr>
      </a:lvl5pPr>
      <a:lvl6pPr marL="1857318" algn="l" defTabSz="742927" rtl="0" eaLnBrk="1" latinLnBrk="0" hangingPunct="1">
        <a:defRPr sz="1462" kern="1200">
          <a:solidFill>
            <a:schemeClr val="tx1"/>
          </a:solidFill>
          <a:latin typeface="+mn-lt"/>
          <a:ea typeface="+mn-ea"/>
          <a:cs typeface="+mn-cs"/>
        </a:defRPr>
      </a:lvl6pPr>
      <a:lvl7pPr marL="2228781" algn="l" defTabSz="742927" rtl="0" eaLnBrk="1" latinLnBrk="0" hangingPunct="1">
        <a:defRPr sz="1462" kern="1200">
          <a:solidFill>
            <a:schemeClr val="tx1"/>
          </a:solidFill>
          <a:latin typeface="+mn-lt"/>
          <a:ea typeface="+mn-ea"/>
          <a:cs typeface="+mn-cs"/>
        </a:defRPr>
      </a:lvl7pPr>
      <a:lvl8pPr marL="2600245" algn="l" defTabSz="742927" rtl="0" eaLnBrk="1" latinLnBrk="0" hangingPunct="1">
        <a:defRPr sz="1462" kern="1200">
          <a:solidFill>
            <a:schemeClr val="tx1"/>
          </a:solidFill>
          <a:latin typeface="+mn-lt"/>
          <a:ea typeface="+mn-ea"/>
          <a:cs typeface="+mn-cs"/>
        </a:defRPr>
      </a:lvl8pPr>
      <a:lvl9pPr marL="2971709" algn="l" defTabSz="742927" rtl="0" eaLnBrk="1" latinLnBrk="0" hangingPunct="1">
        <a:defRPr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CB4B8-02E0-4B51-B278-17FE99AF4367}"/>
              </a:ext>
            </a:extLst>
          </p:cNvPr>
          <p:cNvSpPr>
            <a:spLocks noGrp="1"/>
          </p:cNvSpPr>
          <p:nvPr>
            <p:ph type="title"/>
          </p:nvPr>
        </p:nvSpPr>
        <p:spPr>
          <a:xfrm>
            <a:off x="497570" y="2032101"/>
            <a:ext cx="8871030" cy="2132493"/>
          </a:xfrm>
        </p:spPr>
        <p:txBody>
          <a:bodyPr/>
          <a:lstStyle/>
          <a:p>
            <a:pPr algn="ctr"/>
            <a:r>
              <a:rPr lang="da-DK" sz="4400" dirty="0"/>
              <a:t>Ekstraordinært afdelingsmøde om</a:t>
            </a:r>
            <a:br>
              <a:rPr lang="da-DK" sz="4400" dirty="0"/>
            </a:br>
            <a:r>
              <a:rPr lang="da-DK" sz="4400" dirty="0"/>
              <a:t>tag og solceller</a:t>
            </a:r>
            <a:br>
              <a:rPr lang="da-DK" dirty="0"/>
            </a:br>
            <a:r>
              <a:rPr lang="da-DK" sz="2000" dirty="0"/>
              <a:t>Afd. </a:t>
            </a:r>
            <a:r>
              <a:rPr lang="da-DK" sz="2000"/>
              <a:t>142</a:t>
            </a:r>
            <a:endParaRPr lang="da-DK" dirty="0"/>
          </a:p>
        </p:txBody>
      </p:sp>
      <p:sp>
        <p:nvSpPr>
          <p:cNvPr id="3" name="Pladsholder til tekst 2">
            <a:extLst>
              <a:ext uri="{FF2B5EF4-FFF2-40B4-BE49-F238E27FC236}">
                <a16:creationId xmlns:a16="http://schemas.microsoft.com/office/drawing/2014/main" id="{D74277E4-B495-4736-97FC-87EA01D2C3D1}"/>
              </a:ext>
            </a:extLst>
          </p:cNvPr>
          <p:cNvSpPr>
            <a:spLocks noGrp="1"/>
          </p:cNvSpPr>
          <p:nvPr>
            <p:ph type="body" idx="1"/>
          </p:nvPr>
        </p:nvSpPr>
        <p:spPr/>
        <p:txBody>
          <a:bodyPr/>
          <a:lstStyle/>
          <a:p>
            <a:pPr algn="ctr"/>
            <a:endParaRPr lang="da-DK" dirty="0"/>
          </a:p>
          <a:p>
            <a:pPr algn="ctr"/>
            <a:r>
              <a:rPr lang="da-DK" dirty="0"/>
              <a:t>Torsdag d. 21 november 2024 kl. 18</a:t>
            </a:r>
          </a:p>
        </p:txBody>
      </p:sp>
      <p:pic>
        <p:nvPicPr>
          <p:cNvPr id="4" name="Grafik 3" descr="Brugernetværk med massiv udfyldning">
            <a:extLst>
              <a:ext uri="{FF2B5EF4-FFF2-40B4-BE49-F238E27FC236}">
                <a16:creationId xmlns:a16="http://schemas.microsoft.com/office/drawing/2014/main" id="{2CC13A4F-AAFA-44EC-8C3F-50284B954E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8131" y="768348"/>
            <a:ext cx="1266654" cy="1266654"/>
          </a:xfrm>
          <a:prstGeom prst="rect">
            <a:avLst/>
          </a:prstGeom>
        </p:spPr>
      </p:pic>
      <p:pic>
        <p:nvPicPr>
          <p:cNvPr id="5" name="Grafik 4" descr="Startside1 med massiv udfyldning">
            <a:extLst>
              <a:ext uri="{FF2B5EF4-FFF2-40B4-BE49-F238E27FC236}">
                <a16:creationId xmlns:a16="http://schemas.microsoft.com/office/drawing/2014/main" id="{95B79048-75F6-4AEC-9CA5-BAF6963011A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084373" y="340576"/>
            <a:ext cx="1266654" cy="1266654"/>
          </a:xfrm>
          <a:prstGeom prst="rect">
            <a:avLst/>
          </a:prstGeom>
        </p:spPr>
      </p:pic>
    </p:spTree>
    <p:extLst>
      <p:ext uri="{BB962C8B-B14F-4D97-AF65-F5344CB8AC3E}">
        <p14:creationId xmlns:p14="http://schemas.microsoft.com/office/powerpoint/2010/main" val="85484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br>
              <a:rPr lang="da-DK" dirty="0"/>
            </a:br>
            <a:r>
              <a:rPr lang="da-DK" dirty="0"/>
              <a:t> </a:t>
            </a:r>
          </a:p>
        </p:txBody>
      </p:sp>
      <p:sp>
        <p:nvSpPr>
          <p:cNvPr id="9" name="Pladsholder til indhold 8">
            <a:extLst>
              <a:ext uri="{FF2B5EF4-FFF2-40B4-BE49-F238E27FC236}">
                <a16:creationId xmlns:a16="http://schemas.microsoft.com/office/drawing/2014/main" id="{4B2D5DF8-CC83-4712-8A8A-9D1AE025DCFA}"/>
              </a:ext>
            </a:extLst>
          </p:cNvPr>
          <p:cNvSpPr>
            <a:spLocks noGrp="1"/>
          </p:cNvSpPr>
          <p:nvPr>
            <p:ph sz="half" idx="1"/>
          </p:nvPr>
        </p:nvSpPr>
        <p:spPr>
          <a:xfrm>
            <a:off x="838200" y="1196753"/>
            <a:ext cx="7859216" cy="4525963"/>
          </a:xfrm>
        </p:spPr>
        <p:txBody>
          <a:bodyPr>
            <a:normAutofit/>
          </a:bodyPr>
          <a:lstStyle/>
          <a:p>
            <a:pPr marL="0" indent="0">
              <a:buNone/>
            </a:pPr>
            <a:r>
              <a:rPr lang="da-DK" sz="2800" b="1" dirty="0"/>
              <a:t>Økonomi</a:t>
            </a:r>
            <a:endParaRPr lang="da-DK" sz="2000" b="1" kern="2000" spc="20" dirty="0">
              <a:solidFill>
                <a:srgbClr val="0D0D0D"/>
              </a:solidFill>
              <a:ea typeface="Times New Roman" panose="02020603050405020304" pitchFamily="18" charset="0"/>
            </a:endParaRPr>
          </a:p>
          <a:p>
            <a:endParaRPr lang="da-DK" sz="2000" kern="2000" spc="20" dirty="0">
              <a:solidFill>
                <a:srgbClr val="0D0D0D"/>
              </a:solidFill>
              <a:ea typeface="Times New Roman" panose="02020603050405020304" pitchFamily="18" charset="0"/>
            </a:endParaRPr>
          </a:p>
          <a:p>
            <a:pPr marL="0" indent="0">
              <a:buNone/>
            </a:pPr>
            <a:r>
              <a:rPr lang="da-DK" sz="2000" kern="2000" spc="20" dirty="0">
                <a:solidFill>
                  <a:srgbClr val="0D0D0D"/>
                </a:solidFill>
                <a:ea typeface="Times New Roman" panose="02020603050405020304" pitchFamily="18" charset="0"/>
              </a:rPr>
              <a:t>Solceller inkl. bi-måler og batteri:</a:t>
            </a:r>
          </a:p>
          <a:p>
            <a:pPr marL="0" indent="0">
              <a:buNone/>
            </a:pPr>
            <a:endParaRPr lang="da-DK" sz="2000" kern="2000" spc="20" dirty="0">
              <a:solidFill>
                <a:srgbClr val="0D0D0D"/>
              </a:solidFill>
              <a:ea typeface="Times New Roman" panose="02020603050405020304" pitchFamily="18" charset="0"/>
            </a:endParaRPr>
          </a:p>
          <a:p>
            <a:r>
              <a:rPr lang="da-DK" sz="2000" kern="2000" spc="20" dirty="0">
                <a:solidFill>
                  <a:srgbClr val="0D0D0D"/>
                </a:solidFill>
                <a:ea typeface="Times New Roman" panose="02020603050405020304" pitchFamily="18" charset="0"/>
              </a:rPr>
              <a:t>En batteriløsning åbner op for køb af el fra elnettet, når elpriserne er billige</a:t>
            </a:r>
          </a:p>
          <a:p>
            <a:endParaRPr lang="da-DK" sz="2000" kern="2000" spc="20" dirty="0">
              <a:solidFill>
                <a:srgbClr val="0D0D0D"/>
              </a:solidFill>
              <a:ea typeface="Times New Roman" panose="02020603050405020304" pitchFamily="18" charset="0"/>
            </a:endParaRPr>
          </a:p>
          <a:p>
            <a:r>
              <a:rPr lang="da-DK" sz="2000" kern="2000" spc="20" dirty="0">
                <a:solidFill>
                  <a:srgbClr val="0D0D0D"/>
                </a:solidFill>
                <a:ea typeface="Times New Roman" panose="02020603050405020304" pitchFamily="18" charset="0"/>
              </a:rPr>
              <a:t>Hvorefter det er muligt at anvende el fra batterierne, når elpriserne er dyrest</a:t>
            </a:r>
            <a:endParaRPr lang="da-DK" sz="1800" kern="2000" spc="20" dirty="0">
              <a:solidFill>
                <a:srgbClr val="0D0D0D"/>
              </a:solidFill>
              <a:ea typeface="Times New Roman" panose="02020603050405020304" pitchFamily="18" charset="0"/>
            </a:endParaRPr>
          </a:p>
          <a:p>
            <a:endParaRPr lang="da-DK" sz="2000" dirty="0"/>
          </a:p>
          <a:p>
            <a:r>
              <a:rPr lang="da-DK" sz="2000" dirty="0"/>
              <a:t>Denne mulighed betyder, at besparelsen pr. lejemål vil være ca. 50 %</a:t>
            </a:r>
          </a:p>
          <a:p>
            <a:pPr marL="0" indent="0">
              <a:buNone/>
            </a:pPr>
            <a:endParaRPr lang="da-DK" sz="2000" dirty="0">
              <a:latin typeface="Times New Roman" panose="02020603050405020304" pitchFamily="18" charset="0"/>
              <a:cs typeface="Times New Roman" panose="02020603050405020304" pitchFamily="18" charset="0"/>
            </a:endParaRPr>
          </a:p>
        </p:txBody>
      </p:sp>
      <p:sp>
        <p:nvSpPr>
          <p:cNvPr id="3" name="Titel 6"/>
          <p:cNvSpPr txBox="1">
            <a:spLocks/>
          </p:cNvSpPr>
          <p:nvPr/>
        </p:nvSpPr>
        <p:spPr>
          <a:xfrm>
            <a:off x="1784648" y="1556792"/>
            <a:ext cx="6840760" cy="4176464"/>
          </a:xfrm>
          <a:prstGeom prst="rect">
            <a:avLst/>
          </a:prstGeom>
        </p:spPr>
        <p:txBody>
          <a:bodyPr vert="horz" lIns="0" tIns="0" rIns="0" bIns="0" rtlCol="0" anchor="ctr">
            <a:noAutofit/>
          </a:bodyPr>
          <a:lstStyle>
            <a:lvl1pPr algn="l" defTabSz="914400" rtl="0" eaLnBrk="1" latinLnBrk="0" hangingPunct="1">
              <a:spcBef>
                <a:spcPct val="0"/>
              </a:spcBef>
              <a:buNone/>
              <a:defRPr sz="3800" kern="1200">
                <a:solidFill>
                  <a:schemeClr val="tx1"/>
                </a:solidFill>
                <a:latin typeface="Arial" panose="020B0604020202020204" pitchFamily="34" charset="0"/>
                <a:ea typeface="+mj-ea"/>
                <a:cs typeface="Arial" panose="020B0604020202020204" pitchFamily="34" charset="0"/>
              </a:defRPr>
            </a:lvl1pPr>
          </a:lstStyle>
          <a:p>
            <a:pPr marL="285750" indent="-285750">
              <a:buFont typeface="Arial" panose="020B0604020202020204" pitchFamily="34" charset="0"/>
              <a:buChar char="•"/>
            </a:pPr>
            <a:endParaRPr lang="da-DK" sz="1600" dirty="0"/>
          </a:p>
        </p:txBody>
      </p:sp>
    </p:spTree>
    <p:extLst>
      <p:ext uri="{BB962C8B-B14F-4D97-AF65-F5344CB8AC3E}">
        <p14:creationId xmlns:p14="http://schemas.microsoft.com/office/powerpoint/2010/main" val="3826750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br>
              <a:rPr lang="da-DK" dirty="0"/>
            </a:br>
            <a:r>
              <a:rPr lang="da-DK" dirty="0"/>
              <a:t> </a:t>
            </a:r>
          </a:p>
        </p:txBody>
      </p:sp>
      <p:sp>
        <p:nvSpPr>
          <p:cNvPr id="9" name="Pladsholder til indhold 8">
            <a:extLst>
              <a:ext uri="{FF2B5EF4-FFF2-40B4-BE49-F238E27FC236}">
                <a16:creationId xmlns:a16="http://schemas.microsoft.com/office/drawing/2014/main" id="{4B2D5DF8-CC83-4712-8A8A-9D1AE025DCFA}"/>
              </a:ext>
            </a:extLst>
          </p:cNvPr>
          <p:cNvSpPr>
            <a:spLocks noGrp="1"/>
          </p:cNvSpPr>
          <p:nvPr>
            <p:ph sz="half" idx="1"/>
          </p:nvPr>
        </p:nvSpPr>
        <p:spPr>
          <a:xfrm>
            <a:off x="1121664" y="1196752"/>
            <a:ext cx="7859216" cy="4051904"/>
          </a:xfrm>
        </p:spPr>
        <p:txBody>
          <a:bodyPr>
            <a:noAutofit/>
          </a:bodyPr>
          <a:lstStyle/>
          <a:p>
            <a:pPr marL="0" indent="0">
              <a:buNone/>
            </a:pPr>
            <a:r>
              <a:rPr lang="da-DK" sz="2800" b="1" dirty="0">
                <a:latin typeface="Times New Roman" panose="02020603050405020304" pitchFamily="18" charset="0"/>
                <a:cs typeface="Times New Roman" panose="02020603050405020304" pitchFamily="18" charset="0"/>
              </a:rPr>
              <a:t>Økonomi</a:t>
            </a:r>
            <a:endParaRPr lang="da-DK" sz="2000" b="1" dirty="0"/>
          </a:p>
          <a:p>
            <a:pPr marL="0" indent="0">
              <a:buNone/>
            </a:pPr>
            <a:r>
              <a:rPr lang="da-DK" sz="2000" dirty="0"/>
              <a:t>Der er taget udgangspunkt i et årligt privat forbrug på 2.500 KW pr. lejemål</a:t>
            </a:r>
          </a:p>
          <a:p>
            <a:pPr marL="0" indent="0" hangingPunct="0">
              <a:buNone/>
            </a:pPr>
            <a:endParaRPr lang="da-DK" sz="2000" kern="2000" spc="20" dirty="0">
              <a:solidFill>
                <a:srgbClr val="0D0D0D"/>
              </a:solidFill>
              <a:ea typeface="Times New Roman" panose="02020603050405020304" pitchFamily="18" charset="0"/>
            </a:endParaRPr>
          </a:p>
          <a:p>
            <a:pPr marL="0" indent="0" hangingPunct="0">
              <a:buNone/>
            </a:pPr>
            <a:r>
              <a:rPr lang="da-DK" sz="2000" kern="2000" spc="20" dirty="0">
                <a:solidFill>
                  <a:srgbClr val="0D0D0D"/>
                </a:solidFill>
                <a:ea typeface="Times New Roman" panose="02020603050405020304" pitchFamily="18" charset="0"/>
              </a:rPr>
              <a:t>Det vil svare til, at hvert lejemål kan opnå en årlig besparelse på elregningen på op til ca. 50 %. Tager man udgangspunkt i et årligt elforbrug på 2.500 kWh pr. lejemål, og en pris pr. KW på 2,2  vil det svare til 229 kr. pr. måned.</a:t>
            </a:r>
          </a:p>
          <a:p>
            <a:pPr hangingPunct="0"/>
            <a:r>
              <a:rPr lang="da-DK" sz="2000" kern="2000" spc="20" dirty="0">
                <a:solidFill>
                  <a:srgbClr val="0D0D0D"/>
                </a:solidFill>
                <a:ea typeface="Times New Roman" panose="02020603050405020304" pitchFamily="18" charset="0"/>
              </a:rPr>
              <a:t>Årlig besparelse ved bi-måler ca. 610 kr. </a:t>
            </a:r>
          </a:p>
          <a:p>
            <a:pPr hangingPunct="0"/>
            <a:endParaRPr lang="da-DK" sz="2000" kern="2000" spc="20" dirty="0">
              <a:solidFill>
                <a:srgbClr val="0D0D0D"/>
              </a:solidFill>
              <a:ea typeface="Times New Roman" panose="02020603050405020304" pitchFamily="18" charset="0"/>
            </a:endParaRPr>
          </a:p>
        </p:txBody>
      </p:sp>
    </p:spTree>
    <p:extLst>
      <p:ext uri="{BB962C8B-B14F-4D97-AF65-F5344CB8AC3E}">
        <p14:creationId xmlns:p14="http://schemas.microsoft.com/office/powerpoint/2010/main" val="255961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174C9-B30B-3DD4-FBA2-0F5DF020FC82}"/>
            </a:ext>
          </a:extLst>
        </p:cNvPr>
        <p:cNvGrpSpPr/>
        <p:nvPr/>
      </p:nvGrpSpPr>
      <p:grpSpPr>
        <a:xfrm>
          <a:off x="0" y="0"/>
          <a:ext cx="0" cy="0"/>
          <a:chOff x="0" y="0"/>
          <a:chExt cx="0" cy="0"/>
        </a:xfrm>
      </p:grpSpPr>
      <p:sp>
        <p:nvSpPr>
          <p:cNvPr id="7" name="Titel 6">
            <a:extLst>
              <a:ext uri="{FF2B5EF4-FFF2-40B4-BE49-F238E27FC236}">
                <a16:creationId xmlns:a16="http://schemas.microsoft.com/office/drawing/2014/main" id="{50F13D7D-700F-ABE9-ABFA-2A882AE7103A}"/>
              </a:ext>
            </a:extLst>
          </p:cNvPr>
          <p:cNvSpPr>
            <a:spLocks noGrp="1"/>
          </p:cNvSpPr>
          <p:nvPr>
            <p:ph type="title"/>
          </p:nvPr>
        </p:nvSpPr>
        <p:spPr/>
        <p:txBody>
          <a:bodyPr>
            <a:normAutofit fontScale="90000"/>
          </a:bodyPr>
          <a:lstStyle/>
          <a:p>
            <a:br>
              <a:rPr lang="da-DK" dirty="0"/>
            </a:br>
            <a:r>
              <a:rPr lang="da-DK" dirty="0"/>
              <a:t> </a:t>
            </a:r>
          </a:p>
        </p:txBody>
      </p:sp>
      <p:sp>
        <p:nvSpPr>
          <p:cNvPr id="9" name="Pladsholder til indhold 8">
            <a:extLst>
              <a:ext uri="{FF2B5EF4-FFF2-40B4-BE49-F238E27FC236}">
                <a16:creationId xmlns:a16="http://schemas.microsoft.com/office/drawing/2014/main" id="{78E15191-5699-5AF1-C3C9-BA537770D103}"/>
              </a:ext>
            </a:extLst>
          </p:cNvPr>
          <p:cNvSpPr>
            <a:spLocks noGrp="1"/>
          </p:cNvSpPr>
          <p:nvPr>
            <p:ph sz="half" idx="1"/>
          </p:nvPr>
        </p:nvSpPr>
        <p:spPr>
          <a:xfrm>
            <a:off x="838200" y="1196752"/>
            <a:ext cx="7859216" cy="5661248"/>
          </a:xfrm>
        </p:spPr>
        <p:txBody>
          <a:bodyPr>
            <a:noAutofit/>
          </a:bodyPr>
          <a:lstStyle/>
          <a:p>
            <a:pPr marL="0" indent="0">
              <a:buNone/>
            </a:pPr>
            <a:r>
              <a:rPr lang="da-DK" sz="2800" b="1" dirty="0">
                <a:latin typeface="Times New Roman" panose="02020603050405020304" pitchFamily="18" charset="0"/>
                <a:cs typeface="Times New Roman" panose="02020603050405020304" pitchFamily="18" charset="0"/>
              </a:rPr>
              <a:t>Økonomi</a:t>
            </a:r>
            <a:endParaRPr lang="da-DK" sz="2000" b="1" dirty="0"/>
          </a:p>
          <a:p>
            <a:pPr marL="0" indent="0">
              <a:buNone/>
            </a:pPr>
            <a:endParaRPr lang="da-DK" sz="2000" b="1" dirty="0"/>
          </a:p>
          <a:p>
            <a:pPr marL="0" indent="0">
              <a:buNone/>
            </a:pPr>
            <a:r>
              <a:rPr lang="da-DK" sz="2000" b="1" dirty="0"/>
              <a:t>Fælles forbrug:</a:t>
            </a:r>
          </a:p>
          <a:p>
            <a:pPr marL="0" indent="0">
              <a:buNone/>
            </a:pPr>
            <a:endParaRPr lang="da-DK" sz="2000" dirty="0"/>
          </a:p>
          <a:p>
            <a:pPr marL="0" indent="0">
              <a:buNone/>
            </a:pPr>
            <a:r>
              <a:rPr lang="da-DK" sz="2000" dirty="0"/>
              <a:t>Afd. 142 har et fællesforbrug i 2023 på 45.268 kW</a:t>
            </a:r>
          </a:p>
          <a:p>
            <a:pPr marL="0" indent="0">
              <a:buNone/>
            </a:pPr>
            <a:endParaRPr lang="da-DK" sz="2000" dirty="0"/>
          </a:p>
          <a:p>
            <a:pPr marL="0" indent="0">
              <a:buNone/>
            </a:pPr>
            <a:r>
              <a:rPr lang="da-DK" sz="2000" dirty="0"/>
              <a:t>Forventede besparelse 22.634</a:t>
            </a:r>
          </a:p>
          <a:p>
            <a:pPr marL="0" indent="0">
              <a:buNone/>
            </a:pPr>
            <a:endParaRPr lang="da-DK" sz="2000" dirty="0"/>
          </a:p>
          <a:p>
            <a:pPr marL="0" indent="0">
              <a:buNone/>
            </a:pPr>
            <a:endParaRPr lang="da-DK" sz="2000" b="1" dirty="0"/>
          </a:p>
          <a:p>
            <a:r>
              <a:rPr lang="da-DK" sz="2000" kern="2000" spc="20" dirty="0">
                <a:solidFill>
                  <a:srgbClr val="0D0D0D"/>
                </a:solidFill>
                <a:ea typeface="Times New Roman" panose="02020603050405020304" pitchFamily="18" charset="0"/>
              </a:rPr>
              <a:t>Besparelsen er ikke medtaget i huslejestigningen</a:t>
            </a:r>
            <a:endParaRPr lang="da-DK" sz="2000" dirty="0"/>
          </a:p>
        </p:txBody>
      </p:sp>
      <p:sp>
        <p:nvSpPr>
          <p:cNvPr id="3" name="Titel 6">
            <a:extLst>
              <a:ext uri="{FF2B5EF4-FFF2-40B4-BE49-F238E27FC236}">
                <a16:creationId xmlns:a16="http://schemas.microsoft.com/office/drawing/2014/main" id="{115B7140-4F42-0ADE-2A69-5194D1B42778}"/>
              </a:ext>
            </a:extLst>
          </p:cNvPr>
          <p:cNvSpPr txBox="1">
            <a:spLocks/>
          </p:cNvSpPr>
          <p:nvPr/>
        </p:nvSpPr>
        <p:spPr>
          <a:xfrm>
            <a:off x="1784648" y="1556792"/>
            <a:ext cx="6840760" cy="4176464"/>
          </a:xfrm>
          <a:prstGeom prst="rect">
            <a:avLst/>
          </a:prstGeom>
        </p:spPr>
        <p:txBody>
          <a:bodyPr vert="horz" lIns="0" tIns="0" rIns="0" bIns="0" rtlCol="0" anchor="ctr">
            <a:noAutofit/>
          </a:bodyPr>
          <a:lstStyle>
            <a:lvl1pPr algn="l" defTabSz="914400" rtl="0" eaLnBrk="1" latinLnBrk="0" hangingPunct="1">
              <a:spcBef>
                <a:spcPct val="0"/>
              </a:spcBef>
              <a:buNone/>
              <a:defRPr sz="3800" kern="1200">
                <a:solidFill>
                  <a:schemeClr val="tx1"/>
                </a:solidFill>
                <a:latin typeface="Arial" panose="020B0604020202020204" pitchFamily="34" charset="0"/>
                <a:ea typeface="+mj-ea"/>
                <a:cs typeface="Arial" panose="020B0604020202020204" pitchFamily="34" charset="0"/>
              </a:defRPr>
            </a:lvl1pPr>
          </a:lstStyle>
          <a:p>
            <a:pPr marL="285750" indent="-285750">
              <a:buFont typeface="Arial" panose="020B0604020202020204" pitchFamily="34" charset="0"/>
              <a:buChar char="•"/>
            </a:pPr>
            <a:endParaRPr lang="da-DK" sz="1600" dirty="0"/>
          </a:p>
        </p:txBody>
      </p:sp>
    </p:spTree>
    <p:extLst>
      <p:ext uri="{BB962C8B-B14F-4D97-AF65-F5344CB8AC3E}">
        <p14:creationId xmlns:p14="http://schemas.microsoft.com/office/powerpoint/2010/main" val="134902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7EE7C-84DD-F953-4A49-9090B8799DAC}"/>
            </a:ext>
          </a:extLst>
        </p:cNvPr>
        <p:cNvGrpSpPr/>
        <p:nvPr/>
      </p:nvGrpSpPr>
      <p:grpSpPr>
        <a:xfrm>
          <a:off x="0" y="0"/>
          <a:ext cx="0" cy="0"/>
          <a:chOff x="0" y="0"/>
          <a:chExt cx="0" cy="0"/>
        </a:xfrm>
      </p:grpSpPr>
      <p:sp>
        <p:nvSpPr>
          <p:cNvPr id="7" name="Titel 6">
            <a:extLst>
              <a:ext uri="{FF2B5EF4-FFF2-40B4-BE49-F238E27FC236}">
                <a16:creationId xmlns:a16="http://schemas.microsoft.com/office/drawing/2014/main" id="{FE14C5F6-E8E5-B379-39FA-644F96CED5C6}"/>
              </a:ext>
            </a:extLst>
          </p:cNvPr>
          <p:cNvSpPr>
            <a:spLocks noGrp="1"/>
          </p:cNvSpPr>
          <p:nvPr>
            <p:ph type="title"/>
          </p:nvPr>
        </p:nvSpPr>
        <p:spPr/>
        <p:txBody>
          <a:bodyPr>
            <a:normAutofit fontScale="90000"/>
          </a:bodyPr>
          <a:lstStyle/>
          <a:p>
            <a:br>
              <a:rPr lang="da-DK" dirty="0"/>
            </a:br>
            <a:r>
              <a:rPr lang="da-DK" dirty="0"/>
              <a:t> </a:t>
            </a:r>
          </a:p>
        </p:txBody>
      </p:sp>
      <p:sp>
        <p:nvSpPr>
          <p:cNvPr id="9" name="Pladsholder til indhold 8">
            <a:extLst>
              <a:ext uri="{FF2B5EF4-FFF2-40B4-BE49-F238E27FC236}">
                <a16:creationId xmlns:a16="http://schemas.microsoft.com/office/drawing/2014/main" id="{B44C0C2D-8E75-E18C-F6FE-41EBE2A484B0}"/>
              </a:ext>
            </a:extLst>
          </p:cNvPr>
          <p:cNvSpPr>
            <a:spLocks noGrp="1"/>
          </p:cNvSpPr>
          <p:nvPr>
            <p:ph sz="half" idx="1"/>
          </p:nvPr>
        </p:nvSpPr>
        <p:spPr>
          <a:xfrm>
            <a:off x="838200" y="1196752"/>
            <a:ext cx="7859216" cy="5661248"/>
          </a:xfrm>
        </p:spPr>
        <p:txBody>
          <a:bodyPr>
            <a:noAutofit/>
          </a:bodyPr>
          <a:lstStyle/>
          <a:p>
            <a:pPr marL="0" indent="0">
              <a:buNone/>
            </a:pPr>
            <a:r>
              <a:rPr lang="da-DK" sz="2800" b="1" dirty="0">
                <a:latin typeface="Times New Roman" panose="02020603050405020304" pitchFamily="18" charset="0"/>
                <a:cs typeface="Times New Roman" panose="02020603050405020304" pitchFamily="18" charset="0"/>
              </a:rPr>
              <a:t>Økonomi</a:t>
            </a:r>
          </a:p>
          <a:p>
            <a:pPr marL="0" indent="0">
              <a:buNone/>
            </a:pPr>
            <a:r>
              <a:rPr lang="da-DK" sz="2000" b="1" dirty="0">
                <a:latin typeface="Times New Roman" panose="02020603050405020304" pitchFamily="18" charset="0"/>
                <a:cs typeface="Times New Roman" panose="02020603050405020304" pitchFamily="18" charset="0"/>
              </a:rPr>
              <a:t>Afd. 142 </a:t>
            </a:r>
          </a:p>
          <a:p>
            <a:pPr marL="0" indent="0">
              <a:buNone/>
            </a:pPr>
            <a:endParaRPr lang="da-DK" sz="2000" b="1" dirty="0">
              <a:latin typeface="Times New Roman" panose="02020603050405020304" pitchFamily="18" charset="0"/>
              <a:cs typeface="Times New Roman" panose="02020603050405020304" pitchFamily="18" charset="0"/>
            </a:endParaRPr>
          </a:p>
          <a:p>
            <a:pPr marL="0" indent="0">
              <a:buNone/>
            </a:pPr>
            <a:r>
              <a:rPr lang="da-DK" sz="2000" dirty="0">
                <a:latin typeface="Times New Roman" panose="02020603050405020304" pitchFamily="18" charset="0"/>
                <a:cs typeface="Times New Roman" panose="02020603050405020304" pitchFamily="18" charset="0"/>
              </a:rPr>
              <a:t>Samlet anlægssum 12.656.558</a:t>
            </a:r>
          </a:p>
          <a:p>
            <a:pPr marL="0" indent="0">
              <a:buNone/>
            </a:pPr>
            <a:r>
              <a:rPr lang="da-DK" sz="2000" dirty="0">
                <a:latin typeface="Times New Roman" panose="02020603050405020304" pitchFamily="18" charset="0"/>
                <a:cs typeface="Times New Roman" panose="02020603050405020304" pitchFamily="18" charset="0"/>
              </a:rPr>
              <a:t>Husleje stigning 11,29%</a:t>
            </a:r>
          </a:p>
          <a:p>
            <a:pPr marL="0" indent="0">
              <a:buNone/>
            </a:pPr>
            <a:r>
              <a:rPr lang="da-DK" sz="2000" dirty="0">
                <a:latin typeface="Times New Roman" panose="02020603050405020304" pitchFamily="18" charset="0"/>
                <a:cs typeface="Times New Roman" panose="02020603050405020304" pitchFamily="18" charset="0"/>
              </a:rPr>
              <a:t>Kr./m</a:t>
            </a:r>
            <a:r>
              <a:rPr lang="da-DK" sz="2000" baseline="30000" dirty="0">
                <a:latin typeface="Times New Roman" panose="02020603050405020304" pitchFamily="18" charset="0"/>
                <a:cs typeface="Times New Roman" panose="02020603050405020304" pitchFamily="18" charset="0"/>
              </a:rPr>
              <a:t>2</a:t>
            </a:r>
            <a:r>
              <a:rPr lang="da-DK" sz="2000" dirty="0">
                <a:latin typeface="Times New Roman" panose="02020603050405020304" pitchFamily="18" charset="0"/>
                <a:cs typeface="Times New Roman" panose="02020603050405020304" pitchFamily="18" charset="0"/>
              </a:rPr>
              <a:t>/år 112</a:t>
            </a:r>
            <a:endParaRPr lang="da-DK" sz="2000" dirty="0"/>
          </a:p>
          <a:p>
            <a:pPr marL="0" indent="0">
              <a:buNone/>
            </a:pPr>
            <a:endParaRPr lang="da-DK" sz="2000" dirty="0">
              <a:latin typeface="Times New Roman" panose="02020603050405020304" pitchFamily="18" charset="0"/>
              <a:cs typeface="Times New Roman" panose="02020603050405020304" pitchFamily="18" charset="0"/>
            </a:endParaRPr>
          </a:p>
        </p:txBody>
      </p:sp>
      <p:sp>
        <p:nvSpPr>
          <p:cNvPr id="3" name="Titel 6">
            <a:extLst>
              <a:ext uri="{FF2B5EF4-FFF2-40B4-BE49-F238E27FC236}">
                <a16:creationId xmlns:a16="http://schemas.microsoft.com/office/drawing/2014/main" id="{B32E299B-1EA6-E80B-5066-469F36A17563}"/>
              </a:ext>
            </a:extLst>
          </p:cNvPr>
          <p:cNvSpPr txBox="1">
            <a:spLocks/>
          </p:cNvSpPr>
          <p:nvPr/>
        </p:nvSpPr>
        <p:spPr>
          <a:xfrm>
            <a:off x="1784648" y="1556792"/>
            <a:ext cx="6840760" cy="4176464"/>
          </a:xfrm>
          <a:prstGeom prst="rect">
            <a:avLst/>
          </a:prstGeom>
        </p:spPr>
        <p:txBody>
          <a:bodyPr vert="horz" lIns="0" tIns="0" rIns="0" bIns="0" rtlCol="0" anchor="ctr">
            <a:noAutofit/>
          </a:bodyPr>
          <a:lstStyle>
            <a:lvl1pPr algn="l" defTabSz="914400" rtl="0" eaLnBrk="1" latinLnBrk="0" hangingPunct="1">
              <a:spcBef>
                <a:spcPct val="0"/>
              </a:spcBef>
              <a:buNone/>
              <a:defRPr sz="3800" kern="1200">
                <a:solidFill>
                  <a:schemeClr val="tx1"/>
                </a:solidFill>
                <a:latin typeface="Arial" panose="020B0604020202020204" pitchFamily="34" charset="0"/>
                <a:ea typeface="+mj-ea"/>
                <a:cs typeface="Arial" panose="020B0604020202020204" pitchFamily="34" charset="0"/>
              </a:defRPr>
            </a:lvl1pPr>
          </a:lstStyle>
          <a:p>
            <a:pPr marL="285750" indent="-285750">
              <a:buFont typeface="Arial" panose="020B0604020202020204" pitchFamily="34" charset="0"/>
              <a:buChar char="•"/>
            </a:pPr>
            <a:endParaRPr lang="da-DK" sz="1600" dirty="0"/>
          </a:p>
        </p:txBody>
      </p:sp>
    </p:spTree>
    <p:extLst>
      <p:ext uri="{BB962C8B-B14F-4D97-AF65-F5344CB8AC3E}">
        <p14:creationId xmlns:p14="http://schemas.microsoft.com/office/powerpoint/2010/main" val="152781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6"/>
          <p:cNvSpPr txBox="1">
            <a:spLocks/>
          </p:cNvSpPr>
          <p:nvPr/>
        </p:nvSpPr>
        <p:spPr>
          <a:xfrm>
            <a:off x="838201" y="1465089"/>
            <a:ext cx="4532569" cy="4031728"/>
          </a:xfrm>
          <a:prstGeom prst="rect">
            <a:avLst/>
          </a:prstGeom>
        </p:spPr>
        <p:txBody>
          <a:bodyPr vert="horz" lIns="0" tIns="0" rIns="0" bIns="0" rtlCol="0" anchor="ctr">
            <a:noAutofit/>
          </a:bodyPr>
          <a:lstStyle>
            <a:lvl1pPr algn="l" defTabSz="914400" rtl="0" eaLnBrk="1" latinLnBrk="0" hangingPunct="1">
              <a:spcBef>
                <a:spcPct val="0"/>
              </a:spcBef>
              <a:buNone/>
              <a:defRPr sz="3800" kern="1200">
                <a:solidFill>
                  <a:schemeClr val="tx1"/>
                </a:solidFill>
                <a:latin typeface="Arial" panose="020B0604020202020204" pitchFamily="34" charset="0"/>
                <a:ea typeface="+mj-ea"/>
                <a:cs typeface="Arial" panose="020B0604020202020204" pitchFamily="34" charset="0"/>
              </a:defRPr>
            </a:lvl1pPr>
          </a:lstStyle>
          <a:p>
            <a:endParaRPr lang="da-DK" sz="1200" dirty="0"/>
          </a:p>
        </p:txBody>
      </p:sp>
      <p:sp>
        <p:nvSpPr>
          <p:cNvPr id="6" name="Titel 5">
            <a:extLst>
              <a:ext uri="{FF2B5EF4-FFF2-40B4-BE49-F238E27FC236}">
                <a16:creationId xmlns:a16="http://schemas.microsoft.com/office/drawing/2014/main" id="{5A93B413-454F-4529-BD44-68B9FCA127C0}"/>
              </a:ext>
            </a:extLst>
          </p:cNvPr>
          <p:cNvSpPr>
            <a:spLocks noGrp="1"/>
          </p:cNvSpPr>
          <p:nvPr>
            <p:ph type="title"/>
          </p:nvPr>
        </p:nvSpPr>
        <p:spPr/>
        <p:txBody>
          <a:bodyPr>
            <a:normAutofit fontScale="90000"/>
          </a:bodyPr>
          <a:lstStyle/>
          <a:p>
            <a:endParaRPr lang="da-DK" sz="3200" dirty="0">
              <a:latin typeface="Times New Roman" panose="02020603050405020304" pitchFamily="18" charset="0"/>
              <a:cs typeface="Times New Roman" panose="02020603050405020304" pitchFamily="18" charset="0"/>
            </a:endParaRPr>
          </a:p>
        </p:txBody>
      </p:sp>
      <p:sp>
        <p:nvSpPr>
          <p:cNvPr id="13" name="Tekstfelt 12">
            <a:extLst>
              <a:ext uri="{FF2B5EF4-FFF2-40B4-BE49-F238E27FC236}">
                <a16:creationId xmlns:a16="http://schemas.microsoft.com/office/drawing/2014/main" id="{D692380D-1390-4D32-884F-0F58CF3DB032}"/>
              </a:ext>
            </a:extLst>
          </p:cNvPr>
          <p:cNvSpPr txBox="1"/>
          <p:nvPr/>
        </p:nvSpPr>
        <p:spPr>
          <a:xfrm>
            <a:off x="838200" y="1449359"/>
            <a:ext cx="8229600" cy="2277547"/>
          </a:xfrm>
          <a:prstGeom prst="rect">
            <a:avLst/>
          </a:prstGeom>
          <a:noFill/>
        </p:spPr>
        <p:txBody>
          <a:bodyPr wrap="square">
            <a:spAutoFit/>
          </a:bodyPr>
          <a:lstStyle/>
          <a:p>
            <a:pPr marL="285750" indent="-285750" eaLnBrk="0" fontAlgn="base" hangingPunct="0">
              <a:spcBef>
                <a:spcPct val="0"/>
              </a:spcBef>
              <a:spcAft>
                <a:spcPct val="0"/>
              </a:spcAft>
              <a:buFont typeface="Arial" panose="020B0604020202020204" pitchFamily="34" charset="0"/>
              <a:buChar char="•"/>
            </a:pPr>
            <a:r>
              <a:rPr lang="da-DK" altLang="da-DK"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Afd. 142 </a:t>
            </a:r>
          </a:p>
          <a:p>
            <a:pPr marL="285750" indent="-285750" eaLnBrk="0" fontAlgn="base" hangingPunct="0">
              <a:spcBef>
                <a:spcPct val="0"/>
              </a:spcBef>
              <a:spcAft>
                <a:spcPct val="0"/>
              </a:spcAft>
              <a:buFont typeface="Arial" panose="020B0604020202020204" pitchFamily="34" charset="0"/>
              <a:buChar char="•"/>
            </a:pPr>
            <a:endParaRPr lang="da-DK" altLang="da-DK"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eaLnBrk="0" fontAlgn="base" hangingPunct="0">
              <a:spcBef>
                <a:spcPct val="0"/>
              </a:spcBef>
              <a:spcAft>
                <a:spcPct val="0"/>
              </a:spcAft>
              <a:buFont typeface="Arial" panose="020B0604020202020204" pitchFamily="34" charset="0"/>
              <a:buChar char="•"/>
            </a:pPr>
            <a:r>
              <a:rPr lang="da-DK" altLang="da-DK"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Den samlede anskaffelsessum for etablering af solceller inkl. batteriløsning, bi-måler og renovering tagkonstruktionen er på kr. 12.656.558  inkl. moms og omkostninger.</a:t>
            </a:r>
          </a:p>
          <a:p>
            <a:pPr marL="285750" indent="-285750" eaLnBrk="0" fontAlgn="base" hangingPunct="0">
              <a:spcBef>
                <a:spcPct val="0"/>
              </a:spcBef>
              <a:spcAft>
                <a:spcPct val="0"/>
              </a:spcAft>
              <a:buFont typeface="Arial" panose="020B0604020202020204" pitchFamily="34" charset="0"/>
              <a:buChar char="•"/>
            </a:pPr>
            <a:endParaRPr lang="da-DK" altLang="da-DK" sz="800" dirty="0">
              <a:solidFill>
                <a:srgbClr val="0D0D0D"/>
              </a:solidFill>
              <a:latin typeface="Times New Roman" panose="02020603050405020304" pitchFamily="18" charset="0"/>
              <a:cs typeface="Times New Roman" panose="02020603050405020304" pitchFamily="18" charset="0"/>
            </a:endParaRPr>
          </a:p>
          <a:p>
            <a:pPr marL="285750" indent="-285750" eaLnBrk="0" fontAlgn="base" hangingPunct="0">
              <a:spcBef>
                <a:spcPct val="0"/>
              </a:spcBef>
              <a:spcAft>
                <a:spcPct val="0"/>
              </a:spcAft>
              <a:buFont typeface="Arial" panose="020B0604020202020204" pitchFamily="34" charset="0"/>
              <a:buChar char="•"/>
            </a:pPr>
            <a:endParaRPr lang="da-DK" altLang="da-DK" sz="800" dirty="0">
              <a:solidFill>
                <a:srgbClr val="0D0D0D"/>
              </a:solidFill>
              <a:latin typeface="Times New Roman" panose="02020603050405020304" pitchFamily="18" charset="0"/>
              <a:cs typeface="Times New Roman" panose="02020603050405020304" pitchFamily="18" charset="0"/>
            </a:endParaRPr>
          </a:p>
          <a:p>
            <a:pPr marL="285750" indent="-285750" eaLnBrk="0" fontAlgn="base" hangingPunct="0">
              <a:spcBef>
                <a:spcPct val="0"/>
              </a:spcBef>
              <a:spcAft>
                <a:spcPct val="0"/>
              </a:spcAft>
              <a:buFont typeface="Arial" panose="020B0604020202020204" pitchFamily="34" charset="0"/>
              <a:buChar char="•"/>
            </a:pPr>
            <a:r>
              <a:rPr lang="da-DK" altLang="da-DK"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Huslejestigningen ved hjemtagelse af 30-årigt realkreditlån, udgør 11,29 % svarende til 112 kr. per m</a:t>
            </a:r>
            <a:r>
              <a:rPr lang="da-DK" altLang="da-DK" baseline="300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a:t>
            </a:r>
            <a:r>
              <a:rPr lang="da-DK" altLang="da-DK"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da-DK" altLang="da-DK" sz="800" dirty="0">
              <a:latin typeface="Times New Roman" panose="02020603050405020304" pitchFamily="18" charset="0"/>
              <a:cs typeface="Times New Roman" panose="02020603050405020304" pitchFamily="18" charset="0"/>
            </a:endParaRPr>
          </a:p>
        </p:txBody>
      </p:sp>
      <p:graphicFrame>
        <p:nvGraphicFramePr>
          <p:cNvPr id="2" name="Tabel 1">
            <a:extLst>
              <a:ext uri="{FF2B5EF4-FFF2-40B4-BE49-F238E27FC236}">
                <a16:creationId xmlns:a16="http://schemas.microsoft.com/office/drawing/2014/main" id="{C8DEF92F-0521-EFB4-11A7-8792CC195E77}"/>
              </a:ext>
            </a:extLst>
          </p:cNvPr>
          <p:cNvGraphicFramePr>
            <a:graphicFrameLocks noGrp="1"/>
          </p:cNvGraphicFramePr>
          <p:nvPr>
            <p:extLst>
              <p:ext uri="{D42A27DB-BD31-4B8C-83A1-F6EECF244321}">
                <p14:modId xmlns:p14="http://schemas.microsoft.com/office/powerpoint/2010/main" val="2804694753"/>
              </p:ext>
            </p:extLst>
          </p:nvPr>
        </p:nvGraphicFramePr>
        <p:xfrm>
          <a:off x="1064568" y="4382266"/>
          <a:ext cx="8070288" cy="2032861"/>
        </p:xfrm>
        <a:graphic>
          <a:graphicData uri="http://schemas.openxmlformats.org/drawingml/2006/table">
            <a:tbl>
              <a:tblPr firstRow="1" firstCol="1" bandRow="1">
                <a:tableStyleId>{5C22544A-7EE6-4342-B048-85BDC9FD1C3A}</a:tableStyleId>
              </a:tblPr>
              <a:tblGrid>
                <a:gridCol w="3091914">
                  <a:extLst>
                    <a:ext uri="{9D8B030D-6E8A-4147-A177-3AD203B41FA5}">
                      <a16:colId xmlns:a16="http://schemas.microsoft.com/office/drawing/2014/main" val="3803993909"/>
                    </a:ext>
                  </a:extLst>
                </a:gridCol>
                <a:gridCol w="1809542">
                  <a:extLst>
                    <a:ext uri="{9D8B030D-6E8A-4147-A177-3AD203B41FA5}">
                      <a16:colId xmlns:a16="http://schemas.microsoft.com/office/drawing/2014/main" val="2103101067"/>
                    </a:ext>
                  </a:extLst>
                </a:gridCol>
                <a:gridCol w="3168832">
                  <a:extLst>
                    <a:ext uri="{9D8B030D-6E8A-4147-A177-3AD203B41FA5}">
                      <a16:colId xmlns:a16="http://schemas.microsoft.com/office/drawing/2014/main" val="2077428183"/>
                    </a:ext>
                  </a:extLst>
                </a:gridCol>
              </a:tblGrid>
              <a:tr h="509516">
                <a:tc>
                  <a:txBody>
                    <a:bodyPr/>
                    <a:lstStyle/>
                    <a:p>
                      <a:pPr algn="ctr" fontAlgn="auto" hangingPunct="1"/>
                      <a:r>
                        <a:rPr lang="da-DK" sz="800" kern="0" spc="0" dirty="0">
                          <a:effectLst/>
                        </a:rPr>
                        <a:t>Boligtype</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M</a:t>
                      </a:r>
                      <a:r>
                        <a:rPr lang="da-DK" sz="800" kern="0" spc="0" baseline="30000" dirty="0">
                          <a:effectLst/>
                        </a:rPr>
                        <a:t>2</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Forventet huslejestigning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543187326"/>
                  </a:ext>
                </a:extLst>
              </a:tr>
              <a:tr h="304669">
                <a:tc>
                  <a:txBody>
                    <a:bodyPr/>
                    <a:lstStyle/>
                    <a:p>
                      <a:pPr algn="ctr" fontAlgn="auto" hangingPunct="1"/>
                      <a:r>
                        <a:rPr lang="da-DK" sz="800" kern="0" spc="0" dirty="0">
                          <a:effectLst/>
                        </a:rPr>
                        <a:t>2 rums bolig</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67,4</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 629 kr./måned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2772526256"/>
                  </a:ext>
                </a:extLst>
              </a:tr>
              <a:tr h="304669">
                <a:tc>
                  <a:txBody>
                    <a:bodyPr/>
                    <a:lstStyle/>
                    <a:p>
                      <a:pPr algn="ctr" fontAlgn="auto" hangingPunct="1"/>
                      <a:r>
                        <a:rPr lang="da-DK" sz="800" kern="0" spc="0" dirty="0">
                          <a:effectLst/>
                        </a:rPr>
                        <a:t>2 rums bolig</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70,3</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 656 kr./måned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907234808"/>
                  </a:ext>
                </a:extLst>
              </a:tr>
              <a:tr h="304669">
                <a:tc>
                  <a:txBody>
                    <a:bodyPr/>
                    <a:lstStyle/>
                    <a:p>
                      <a:pPr algn="ctr" fontAlgn="auto" hangingPunct="1"/>
                      <a:r>
                        <a:rPr lang="da-DK" sz="800" kern="0" spc="0" dirty="0">
                          <a:effectLst/>
                        </a:rPr>
                        <a:t>3 rums bolig</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77,0</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 718 kr./måned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3679344783"/>
                  </a:ext>
                </a:extLst>
              </a:tr>
              <a:tr h="304669">
                <a:tc>
                  <a:txBody>
                    <a:bodyPr/>
                    <a:lstStyle/>
                    <a:p>
                      <a:pPr algn="ctr" fontAlgn="auto" hangingPunct="1"/>
                      <a:r>
                        <a:rPr lang="da-DK" sz="800" kern="0" spc="0" dirty="0">
                          <a:effectLst/>
                        </a:rPr>
                        <a:t>3 rums bolig</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88,7</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 827 kr./måned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1175336969"/>
                  </a:ext>
                </a:extLst>
              </a:tr>
              <a:tr h="304669">
                <a:tc>
                  <a:txBody>
                    <a:bodyPr/>
                    <a:lstStyle/>
                    <a:p>
                      <a:pPr algn="ctr" fontAlgn="auto" hangingPunct="1"/>
                      <a:r>
                        <a:rPr lang="da-DK" sz="800" kern="0" spc="0" dirty="0">
                          <a:effectLst/>
                        </a:rPr>
                        <a:t>4 rums bolig</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90,7</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tc>
                  <a:txBody>
                    <a:bodyPr/>
                    <a:lstStyle/>
                    <a:p>
                      <a:pPr algn="ctr" fontAlgn="auto" hangingPunct="1"/>
                      <a:r>
                        <a:rPr lang="da-DK" sz="800" kern="0" spc="0" dirty="0">
                          <a:effectLst/>
                        </a:rPr>
                        <a:t> 846 kr./måned </a:t>
                      </a:r>
                      <a:endParaRPr lang="da-DK" sz="800" kern="2000" spc="20" dirty="0">
                        <a:solidFill>
                          <a:srgbClr val="0D0D0D"/>
                        </a:solidFill>
                        <a:effectLst/>
                        <a:latin typeface="Arial" panose="020B0604020202020204" pitchFamily="34" charset="0"/>
                        <a:ea typeface="Times New Roman" panose="02020603050405020304" pitchFamily="18" charset="0"/>
                      </a:endParaRPr>
                    </a:p>
                  </a:txBody>
                  <a:tcPr marL="32776" marR="32776" marT="0" marB="0" anchor="b"/>
                </a:tc>
                <a:extLst>
                  <a:ext uri="{0D108BD9-81ED-4DB2-BD59-A6C34878D82A}">
                    <a16:rowId xmlns:a16="http://schemas.microsoft.com/office/drawing/2014/main" val="2490218631"/>
                  </a:ext>
                </a:extLst>
              </a:tr>
            </a:tbl>
          </a:graphicData>
        </a:graphic>
      </p:graphicFrame>
    </p:spTree>
    <p:extLst>
      <p:ext uri="{BB962C8B-B14F-4D97-AF65-F5344CB8AC3E}">
        <p14:creationId xmlns:p14="http://schemas.microsoft.com/office/powerpoint/2010/main" val="4218057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31994C-A8F6-C1A9-A4E6-DB34F16347D9}"/>
              </a:ext>
            </a:extLst>
          </p:cNvPr>
          <p:cNvSpPr>
            <a:spLocks noGrp="1"/>
          </p:cNvSpPr>
          <p:nvPr>
            <p:ph type="title"/>
          </p:nvPr>
        </p:nvSpPr>
        <p:spPr/>
        <p:txBody>
          <a:bodyPr/>
          <a:lstStyle/>
          <a:p>
            <a:endParaRPr lang="da-DK"/>
          </a:p>
        </p:txBody>
      </p:sp>
      <p:sp>
        <p:nvSpPr>
          <p:cNvPr id="5" name="Pladsholder til dato 4">
            <a:extLst>
              <a:ext uri="{FF2B5EF4-FFF2-40B4-BE49-F238E27FC236}">
                <a16:creationId xmlns:a16="http://schemas.microsoft.com/office/drawing/2014/main" id="{48539DF6-EA2C-62D3-5BF2-99E95ED3020E}"/>
              </a:ext>
            </a:extLst>
          </p:cNvPr>
          <p:cNvSpPr>
            <a:spLocks noGrp="1"/>
          </p:cNvSpPr>
          <p:nvPr>
            <p:ph type="dt" sz="half" idx="10"/>
          </p:nvPr>
        </p:nvSpPr>
        <p:spPr/>
        <p:txBody>
          <a:bodyPr/>
          <a:lstStyle/>
          <a:p>
            <a:fld id="{9DD83EEB-D16A-45F4-8CDB-5625289ABF27}" type="datetime1">
              <a:rPr lang="da-DK" smtClean="0"/>
              <a:t>21-11-2024</a:t>
            </a:fld>
            <a:endParaRPr lang="da-DK"/>
          </a:p>
        </p:txBody>
      </p:sp>
      <p:sp>
        <p:nvSpPr>
          <p:cNvPr id="6" name="Pladsholder til slidenummer 5">
            <a:extLst>
              <a:ext uri="{FF2B5EF4-FFF2-40B4-BE49-F238E27FC236}">
                <a16:creationId xmlns:a16="http://schemas.microsoft.com/office/drawing/2014/main" id="{7CBD218D-529B-7DF7-E7C0-5B7644071B93}"/>
              </a:ext>
            </a:extLst>
          </p:cNvPr>
          <p:cNvSpPr>
            <a:spLocks noGrp="1"/>
          </p:cNvSpPr>
          <p:nvPr>
            <p:ph type="sldNum" sz="quarter" idx="12"/>
          </p:nvPr>
        </p:nvSpPr>
        <p:spPr/>
        <p:txBody>
          <a:bodyPr/>
          <a:lstStyle/>
          <a:p>
            <a:fld id="{AEDCEBCA-8838-4969-A9C0-C02796741385}" type="slidenum">
              <a:rPr lang="da-DK" smtClean="0"/>
              <a:t>15</a:t>
            </a:fld>
            <a:endParaRPr lang="da-DK"/>
          </a:p>
        </p:txBody>
      </p:sp>
      <p:sp>
        <p:nvSpPr>
          <p:cNvPr id="8" name="Tekstfelt 7">
            <a:extLst>
              <a:ext uri="{FF2B5EF4-FFF2-40B4-BE49-F238E27FC236}">
                <a16:creationId xmlns:a16="http://schemas.microsoft.com/office/drawing/2014/main" id="{00AF0A1D-430B-CAA9-9160-6104A32785A0}"/>
              </a:ext>
            </a:extLst>
          </p:cNvPr>
          <p:cNvSpPr txBox="1"/>
          <p:nvPr/>
        </p:nvSpPr>
        <p:spPr>
          <a:xfrm>
            <a:off x="1098345" y="2721114"/>
            <a:ext cx="8145241" cy="707886"/>
          </a:xfrm>
          <a:prstGeom prst="rect">
            <a:avLst/>
          </a:prstGeom>
          <a:noFill/>
        </p:spPr>
        <p:txBody>
          <a:bodyPr wrap="square">
            <a:spAutoFit/>
          </a:bodyPr>
          <a:lstStyle/>
          <a:p>
            <a:r>
              <a:rPr lang="da-DK" sz="4000" dirty="0">
                <a:latin typeface="Arial" panose="020B0604020202020204" pitchFamily="34" charset="0"/>
                <a:cs typeface="Arial" panose="020B0604020202020204" pitchFamily="34" charset="0"/>
              </a:rPr>
              <a:t>5. Afstemning tag og solceller</a:t>
            </a:r>
          </a:p>
        </p:txBody>
      </p:sp>
    </p:spTree>
    <p:extLst>
      <p:ext uri="{BB962C8B-B14F-4D97-AF65-F5344CB8AC3E}">
        <p14:creationId xmlns:p14="http://schemas.microsoft.com/office/powerpoint/2010/main" val="302150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6062C2-01EF-4CC6-A319-B4E976433C5C}"/>
              </a:ext>
            </a:extLst>
          </p:cNvPr>
          <p:cNvSpPr>
            <a:spLocks noGrp="1"/>
          </p:cNvSpPr>
          <p:nvPr>
            <p:ph type="title"/>
          </p:nvPr>
        </p:nvSpPr>
        <p:spPr>
          <a:xfrm>
            <a:off x="4900993" y="2422920"/>
            <a:ext cx="3286316" cy="484982"/>
          </a:xfrm>
        </p:spPr>
        <p:txBody>
          <a:bodyPr/>
          <a:lstStyle/>
          <a:p>
            <a:r>
              <a:rPr lang="da-DK" sz="3900" dirty="0"/>
              <a:t>Tak for i dag</a:t>
            </a:r>
          </a:p>
        </p:txBody>
      </p:sp>
      <p:sp>
        <p:nvSpPr>
          <p:cNvPr id="4" name="Pladsholder til dato 3">
            <a:extLst>
              <a:ext uri="{FF2B5EF4-FFF2-40B4-BE49-F238E27FC236}">
                <a16:creationId xmlns:a16="http://schemas.microsoft.com/office/drawing/2014/main" id="{4C47AF16-8EEE-4B3D-A853-3DDED518C2F3}"/>
              </a:ext>
            </a:extLst>
          </p:cNvPr>
          <p:cNvSpPr>
            <a:spLocks noGrp="1"/>
          </p:cNvSpPr>
          <p:nvPr>
            <p:ph type="dt" sz="half" idx="4294967295"/>
          </p:nvPr>
        </p:nvSpPr>
        <p:spPr>
          <a:xfrm>
            <a:off x="681038" y="6356352"/>
            <a:ext cx="2228850" cy="365125"/>
          </a:xfrm>
          <a:prstGeom prst="rect">
            <a:avLst/>
          </a:prstGeom>
        </p:spPr>
        <p:txBody>
          <a:bodyPr/>
          <a:lstStyle/>
          <a:p>
            <a:fld id="{06337A40-B036-4C57-A295-0B88F43CD8C7}" type="datetime2">
              <a:rPr lang="da-DK" smtClean="0"/>
              <a:t>21. november 2024</a:t>
            </a:fld>
            <a:endParaRPr lang="da-DK" dirty="0"/>
          </a:p>
        </p:txBody>
      </p:sp>
      <p:pic>
        <p:nvPicPr>
          <p:cNvPr id="6" name="Billede 5">
            <a:extLst>
              <a:ext uri="{FF2B5EF4-FFF2-40B4-BE49-F238E27FC236}">
                <a16:creationId xmlns:a16="http://schemas.microsoft.com/office/drawing/2014/main" id="{74684F51-18D3-48A1-9637-B1A91D2851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07" y="2293938"/>
            <a:ext cx="3484751" cy="3065158"/>
          </a:xfrm>
          <a:prstGeom prst="rect">
            <a:avLst/>
          </a:prstGeom>
        </p:spPr>
      </p:pic>
    </p:spTree>
    <p:extLst>
      <p:ext uri="{BB962C8B-B14F-4D97-AF65-F5344CB8AC3E}">
        <p14:creationId xmlns:p14="http://schemas.microsoft.com/office/powerpoint/2010/main" val="217545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3428B-D06C-403F-961D-DF17D634E2FC}"/>
              </a:ext>
            </a:extLst>
          </p:cNvPr>
          <p:cNvSpPr>
            <a:spLocks noGrp="1"/>
          </p:cNvSpPr>
          <p:nvPr>
            <p:ph type="title"/>
          </p:nvPr>
        </p:nvSpPr>
        <p:spPr/>
        <p:txBody>
          <a:bodyPr/>
          <a:lstStyle/>
          <a:p>
            <a:r>
              <a:rPr lang="da-DK" dirty="0"/>
              <a:t>Dagsorden</a:t>
            </a:r>
          </a:p>
        </p:txBody>
      </p:sp>
      <p:sp>
        <p:nvSpPr>
          <p:cNvPr id="3" name="Pladsholder til indhold 2">
            <a:extLst>
              <a:ext uri="{FF2B5EF4-FFF2-40B4-BE49-F238E27FC236}">
                <a16:creationId xmlns:a16="http://schemas.microsoft.com/office/drawing/2014/main" id="{BF105CE1-D9E8-4A6F-BF80-0C56201ED098}"/>
              </a:ext>
            </a:extLst>
          </p:cNvPr>
          <p:cNvSpPr>
            <a:spLocks noGrp="1"/>
          </p:cNvSpPr>
          <p:nvPr>
            <p:ph idx="1"/>
          </p:nvPr>
        </p:nvSpPr>
        <p:spPr/>
        <p:txBody>
          <a:bodyPr/>
          <a:lstStyle/>
          <a:p>
            <a:pPr marL="457200" indent="-457200">
              <a:buFont typeface="+mj-lt"/>
              <a:buAutoNum type="arabicPeriod"/>
            </a:pPr>
            <a:r>
              <a:rPr lang="da-DK" dirty="0"/>
              <a:t>Velkommen og præsentation</a:t>
            </a:r>
          </a:p>
          <a:p>
            <a:pPr marL="457200" indent="-457200">
              <a:buFont typeface="+mj-lt"/>
              <a:buAutoNum type="arabicPeriod"/>
            </a:pPr>
            <a:r>
              <a:rPr lang="da-DK" dirty="0"/>
              <a:t>Valg af ordstyrer</a:t>
            </a:r>
          </a:p>
          <a:p>
            <a:pPr marL="457200" indent="-457200">
              <a:buFont typeface="+mj-lt"/>
              <a:buAutoNum type="arabicPeriod"/>
            </a:pPr>
            <a:r>
              <a:rPr lang="da-DK" dirty="0"/>
              <a:t>Valg af referent</a:t>
            </a:r>
          </a:p>
          <a:p>
            <a:pPr marL="457200" indent="-457200">
              <a:buFont typeface="+mj-lt"/>
              <a:buAutoNum type="arabicPeriod"/>
            </a:pPr>
            <a:r>
              <a:rPr lang="da-DK" dirty="0"/>
              <a:t>Orientering om tag og solceller</a:t>
            </a:r>
          </a:p>
          <a:p>
            <a:pPr marL="457200" indent="-457200">
              <a:buFont typeface="+mj-lt"/>
              <a:buAutoNum type="arabicPeriod"/>
            </a:pPr>
            <a:r>
              <a:rPr lang="da-DK" dirty="0"/>
              <a:t>Afstemning om tag og solceller</a:t>
            </a:r>
          </a:p>
          <a:p>
            <a:endParaRPr lang="da-DK" dirty="0"/>
          </a:p>
        </p:txBody>
      </p:sp>
      <p:sp>
        <p:nvSpPr>
          <p:cNvPr id="4" name="Pladsholder til dato 3">
            <a:extLst>
              <a:ext uri="{FF2B5EF4-FFF2-40B4-BE49-F238E27FC236}">
                <a16:creationId xmlns:a16="http://schemas.microsoft.com/office/drawing/2014/main" id="{46A50862-FFB5-4CBE-8F33-41AB2BE2B9D5}"/>
              </a:ext>
            </a:extLst>
          </p:cNvPr>
          <p:cNvSpPr>
            <a:spLocks noGrp="1"/>
          </p:cNvSpPr>
          <p:nvPr>
            <p:ph type="dt" sz="half" idx="4294967295"/>
          </p:nvPr>
        </p:nvSpPr>
        <p:spPr>
          <a:xfrm>
            <a:off x="681038" y="6356352"/>
            <a:ext cx="2228850" cy="365125"/>
          </a:xfrm>
          <a:prstGeom prst="rect">
            <a:avLst/>
          </a:prstGeom>
        </p:spPr>
        <p:txBody>
          <a:bodyPr/>
          <a:lstStyle/>
          <a:p>
            <a:fld id="{322C71AE-8909-4D35-8C14-C749FE1F09F1}" type="datetime2">
              <a:rPr lang="da-DK" smtClean="0"/>
              <a:pPr/>
              <a:t>21. november 2024</a:t>
            </a:fld>
            <a:endParaRPr lang="da-DK" dirty="0"/>
          </a:p>
        </p:txBody>
      </p:sp>
    </p:spTree>
    <p:extLst>
      <p:ext uri="{BB962C8B-B14F-4D97-AF65-F5344CB8AC3E}">
        <p14:creationId xmlns:p14="http://schemas.microsoft.com/office/powerpoint/2010/main" val="131030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D66C2F-00D4-6BE8-B33A-16A34D183C99}"/>
            </a:ext>
          </a:extLst>
        </p:cNvPr>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016A1A21-920B-FCA1-F323-6CC4C5BB02F6}"/>
              </a:ext>
            </a:extLst>
          </p:cNvPr>
          <p:cNvSpPr>
            <a:spLocks noGrp="1"/>
          </p:cNvSpPr>
          <p:nvPr>
            <p:ph idx="1"/>
          </p:nvPr>
        </p:nvSpPr>
        <p:spPr/>
        <p:txBody>
          <a:bodyPr/>
          <a:lstStyle/>
          <a:p>
            <a:pPr marL="0" indent="0" algn="ctr">
              <a:buNone/>
            </a:pPr>
            <a:r>
              <a:rPr lang="da-DK" sz="4000" dirty="0"/>
              <a:t>2. Valg af ordstyrer</a:t>
            </a:r>
          </a:p>
          <a:p>
            <a:pPr marL="0" indent="0">
              <a:buNone/>
            </a:pPr>
            <a:endParaRPr lang="da-DK" dirty="0"/>
          </a:p>
          <a:p>
            <a:pPr marL="0" indent="0">
              <a:buNone/>
            </a:pPr>
            <a:endParaRPr lang="da-DK" dirty="0"/>
          </a:p>
          <a:p>
            <a:pPr marL="0" indent="0" algn="ctr">
              <a:buNone/>
            </a:pPr>
            <a:r>
              <a:rPr lang="da-DK" sz="4000" dirty="0"/>
              <a:t>3. Valg af referent</a:t>
            </a:r>
          </a:p>
        </p:txBody>
      </p:sp>
      <p:sp>
        <p:nvSpPr>
          <p:cNvPr id="4" name="Pladsholder til dato 3">
            <a:extLst>
              <a:ext uri="{FF2B5EF4-FFF2-40B4-BE49-F238E27FC236}">
                <a16:creationId xmlns:a16="http://schemas.microsoft.com/office/drawing/2014/main" id="{C76206A4-00E2-AF13-FCCF-B47283DF832C}"/>
              </a:ext>
            </a:extLst>
          </p:cNvPr>
          <p:cNvSpPr>
            <a:spLocks noGrp="1"/>
          </p:cNvSpPr>
          <p:nvPr>
            <p:ph type="dt" sz="half" idx="4294967295"/>
          </p:nvPr>
        </p:nvSpPr>
        <p:spPr>
          <a:xfrm>
            <a:off x="681038" y="6356352"/>
            <a:ext cx="2228850" cy="365125"/>
          </a:xfrm>
          <a:prstGeom prst="rect">
            <a:avLst/>
          </a:prstGeom>
        </p:spPr>
        <p:txBody>
          <a:bodyPr/>
          <a:lstStyle/>
          <a:p>
            <a:fld id="{322C71AE-8909-4D35-8C14-C749FE1F09F1}" type="datetime2">
              <a:rPr lang="da-DK" smtClean="0"/>
              <a:pPr/>
              <a:t>21. november 2024</a:t>
            </a:fld>
            <a:endParaRPr lang="da-DK" dirty="0"/>
          </a:p>
        </p:txBody>
      </p:sp>
    </p:spTree>
    <p:extLst>
      <p:ext uri="{BB962C8B-B14F-4D97-AF65-F5344CB8AC3E}">
        <p14:creationId xmlns:p14="http://schemas.microsoft.com/office/powerpoint/2010/main" val="74454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AD4A82-1832-079A-6013-17D92AED563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FB81602-F5AA-3BD8-75C3-F879C7956CF7}"/>
              </a:ext>
            </a:extLst>
          </p:cNvPr>
          <p:cNvSpPr>
            <a:spLocks noGrp="1"/>
          </p:cNvSpPr>
          <p:nvPr>
            <p:ph type="title"/>
          </p:nvPr>
        </p:nvSpPr>
        <p:spPr>
          <a:xfrm>
            <a:off x="675879" y="676468"/>
            <a:ext cx="8543925" cy="2852737"/>
          </a:xfrm>
        </p:spPr>
        <p:txBody>
          <a:bodyPr/>
          <a:lstStyle/>
          <a:p>
            <a:pPr algn="ctr"/>
            <a:r>
              <a:rPr lang="da-DK" sz="4000" dirty="0"/>
              <a:t>4. TAG OG SOLCELLER</a:t>
            </a:r>
          </a:p>
        </p:txBody>
      </p:sp>
      <p:sp>
        <p:nvSpPr>
          <p:cNvPr id="4" name="Pladsholder til slidenummer 3">
            <a:extLst>
              <a:ext uri="{FF2B5EF4-FFF2-40B4-BE49-F238E27FC236}">
                <a16:creationId xmlns:a16="http://schemas.microsoft.com/office/drawing/2014/main" id="{F4A30D30-F9B3-D061-F6A3-ED8CFA8FEBA9}"/>
              </a:ext>
            </a:extLst>
          </p:cNvPr>
          <p:cNvSpPr>
            <a:spLocks noGrp="1"/>
          </p:cNvSpPr>
          <p:nvPr>
            <p:ph type="sldNum" sz="quarter" idx="4294967295"/>
          </p:nvPr>
        </p:nvSpPr>
        <p:spPr>
          <a:xfrm>
            <a:off x="7162800" y="635635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91236C-FC9C-405C-84BE-D772CC52B6BC}" type="slidenum">
              <a:rPr lang="da-DK" smtClean="0"/>
              <a:pPr/>
              <a:t>4</a:t>
            </a:fld>
            <a:endParaRPr lang="da-DK"/>
          </a:p>
        </p:txBody>
      </p:sp>
      <p:sp>
        <p:nvSpPr>
          <p:cNvPr id="6" name="Undertitel 2">
            <a:extLst>
              <a:ext uri="{FF2B5EF4-FFF2-40B4-BE49-F238E27FC236}">
                <a16:creationId xmlns:a16="http://schemas.microsoft.com/office/drawing/2014/main" id="{2F77841E-E9E3-FF1B-CCEE-12FE92A7F707}"/>
              </a:ext>
            </a:extLst>
          </p:cNvPr>
          <p:cNvSpPr txBox="1">
            <a:spLocks/>
          </p:cNvSpPr>
          <p:nvPr/>
        </p:nvSpPr>
        <p:spPr>
          <a:xfrm>
            <a:off x="116243" y="1969153"/>
            <a:ext cx="6464171" cy="3995733"/>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227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78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654C5-24FB-D621-2018-8659F5185699}"/>
            </a:ext>
          </a:extLst>
        </p:cNvPr>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CEF7FD84-DA09-4447-E3F2-07A7B5E19EC8}"/>
              </a:ext>
            </a:extLst>
          </p:cNvPr>
          <p:cNvSpPr>
            <a:spLocks noGrp="1"/>
          </p:cNvSpPr>
          <p:nvPr>
            <p:ph idx="1"/>
          </p:nvPr>
        </p:nvSpPr>
        <p:spPr>
          <a:xfrm>
            <a:off x="681038" y="1606168"/>
            <a:ext cx="8543925" cy="4913503"/>
          </a:xfrm>
        </p:spPr>
        <p:txBody>
          <a:bodyPr/>
          <a:lstStyle/>
          <a:p>
            <a:pPr marL="0" indent="0">
              <a:buNone/>
            </a:pPr>
            <a:r>
              <a:rPr lang="da-DK" sz="2000" dirty="0"/>
              <a:t>Jeres tage har en restlevetid på ca. 9 år </a:t>
            </a:r>
          </a:p>
          <a:p>
            <a:endParaRPr lang="da-DK" sz="2000" dirty="0"/>
          </a:p>
          <a:p>
            <a:r>
              <a:rPr lang="da-DK" sz="2000" dirty="0"/>
              <a:t>Landbyggefonden støtter jeres tage med:</a:t>
            </a:r>
          </a:p>
          <a:p>
            <a:pPr lvl="1"/>
            <a:r>
              <a:rPr lang="da-DK" sz="1675" dirty="0"/>
              <a:t>Afd. 142 med 1.256.000 kr. </a:t>
            </a:r>
          </a:p>
          <a:p>
            <a:pPr marL="371463" lvl="1" indent="0">
              <a:buNone/>
            </a:pPr>
            <a:endParaRPr lang="da-DK" sz="1675" dirty="0"/>
          </a:p>
          <a:p>
            <a:pPr marL="0" indent="0">
              <a:buNone/>
            </a:pPr>
            <a:r>
              <a:rPr lang="da-DK" sz="2000" dirty="0"/>
              <a:t>Solcelle projekt:</a:t>
            </a:r>
          </a:p>
          <a:p>
            <a:r>
              <a:rPr lang="da-DK" sz="2000" dirty="0"/>
              <a:t>Landsbyggefonden støtter etablering af solceller:</a:t>
            </a:r>
          </a:p>
          <a:p>
            <a:pPr lvl="1"/>
            <a:r>
              <a:rPr lang="da-DK" sz="1675" dirty="0"/>
              <a:t>Afd.142 med 540.000 kr.</a:t>
            </a:r>
          </a:p>
          <a:p>
            <a:pPr lvl="1"/>
            <a:endParaRPr lang="da-DK" sz="1675" dirty="0"/>
          </a:p>
          <a:p>
            <a:r>
              <a:rPr lang="da-DK" sz="2000" dirty="0"/>
              <a:t>Hvis der skal etableres et solcelle anlæg i jeres afdelinger vil det være økonomisk fornuftigt samtidig at udskifte jeres tage</a:t>
            </a:r>
          </a:p>
          <a:p>
            <a:endParaRPr lang="da-DK" sz="2000" dirty="0"/>
          </a:p>
          <a:p>
            <a:endParaRPr lang="da-DK" sz="2000" dirty="0"/>
          </a:p>
        </p:txBody>
      </p:sp>
      <p:sp>
        <p:nvSpPr>
          <p:cNvPr id="4" name="Pladsholder til slidenummer 3">
            <a:extLst>
              <a:ext uri="{FF2B5EF4-FFF2-40B4-BE49-F238E27FC236}">
                <a16:creationId xmlns:a16="http://schemas.microsoft.com/office/drawing/2014/main" id="{082D04BA-D8E3-A135-C702-84E7ADBEDBE2}"/>
              </a:ext>
            </a:extLst>
          </p:cNvPr>
          <p:cNvSpPr>
            <a:spLocks noGrp="1"/>
          </p:cNvSpPr>
          <p:nvPr>
            <p:ph type="sldNum" sz="quarter" idx="4294967295"/>
          </p:nvPr>
        </p:nvSpPr>
        <p:spPr>
          <a:xfrm>
            <a:off x="7162800" y="635635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91236C-FC9C-405C-84BE-D772CC52B6BC}" type="slidenum">
              <a:rPr lang="da-DK" smtClean="0"/>
              <a:pPr/>
              <a:t>5</a:t>
            </a:fld>
            <a:endParaRPr lang="da-DK"/>
          </a:p>
        </p:txBody>
      </p:sp>
      <p:sp>
        <p:nvSpPr>
          <p:cNvPr id="5" name="Titel 1">
            <a:extLst>
              <a:ext uri="{FF2B5EF4-FFF2-40B4-BE49-F238E27FC236}">
                <a16:creationId xmlns:a16="http://schemas.microsoft.com/office/drawing/2014/main" id="{47184004-FF2F-CC45-EA23-34CFF5AAEB94}"/>
              </a:ext>
            </a:extLst>
          </p:cNvPr>
          <p:cNvSpPr txBox="1">
            <a:spLocks/>
          </p:cNvSpPr>
          <p:nvPr/>
        </p:nvSpPr>
        <p:spPr>
          <a:xfrm>
            <a:off x="116243" y="737097"/>
            <a:ext cx="3810778" cy="889365"/>
          </a:xfrm>
          <a:prstGeom prst="rect">
            <a:avLst/>
          </a:prstGeom>
        </p:spPr>
        <p:txBody>
          <a:bodyPr vert="horz" lIns="74295" tIns="37148" rIns="74295" bIns="37148"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575" b="1" dirty="0">
                <a:latin typeface="Arial" panose="020B0604020202020204" pitchFamily="34" charset="0"/>
                <a:cs typeface="Arial" panose="020B0604020202020204" pitchFamily="34" charset="0"/>
              </a:rPr>
              <a:t>Tag </a:t>
            </a:r>
          </a:p>
        </p:txBody>
      </p:sp>
      <p:sp>
        <p:nvSpPr>
          <p:cNvPr id="6" name="Undertitel 2">
            <a:extLst>
              <a:ext uri="{FF2B5EF4-FFF2-40B4-BE49-F238E27FC236}">
                <a16:creationId xmlns:a16="http://schemas.microsoft.com/office/drawing/2014/main" id="{9C5772E8-FC59-59F6-B717-807971FEA532}"/>
              </a:ext>
            </a:extLst>
          </p:cNvPr>
          <p:cNvSpPr txBox="1">
            <a:spLocks/>
          </p:cNvSpPr>
          <p:nvPr/>
        </p:nvSpPr>
        <p:spPr>
          <a:xfrm>
            <a:off x="116243" y="1969153"/>
            <a:ext cx="6464171" cy="3995733"/>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227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879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2EB88277-AED2-68AA-A5B2-391BA5E28C8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91236C-FC9C-405C-84BE-D772CC52B6BC}" type="slidenum">
              <a:rPr lang="da-DK" smtClean="0"/>
              <a:pPr/>
              <a:t>6</a:t>
            </a:fld>
            <a:endParaRPr lang="da-DK"/>
          </a:p>
        </p:txBody>
      </p:sp>
      <p:sp>
        <p:nvSpPr>
          <p:cNvPr id="6" name="Undertitel 2">
            <a:extLst>
              <a:ext uri="{FF2B5EF4-FFF2-40B4-BE49-F238E27FC236}">
                <a16:creationId xmlns:a16="http://schemas.microsoft.com/office/drawing/2014/main" id="{B4376301-3D4F-E5F9-3CED-514FDCF47B4E}"/>
              </a:ext>
            </a:extLst>
          </p:cNvPr>
          <p:cNvSpPr txBox="1">
            <a:spLocks/>
          </p:cNvSpPr>
          <p:nvPr/>
        </p:nvSpPr>
        <p:spPr>
          <a:xfrm>
            <a:off x="116243" y="1969153"/>
            <a:ext cx="8963749" cy="3995733"/>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sz="2000" dirty="0">
                <a:latin typeface="Arial" panose="020B0604020202020204" pitchFamily="34" charset="0"/>
                <a:cs typeface="Arial" panose="020B0604020202020204" pitchFamily="34" charset="0"/>
              </a:rPr>
              <a:t>Etablering af ny tagkonstruktion med nyt undertag, 200 mm efterisolering, solceller og udskiftning af tagrender og nedløb</a:t>
            </a:r>
          </a:p>
          <a:p>
            <a:endParaRPr lang="da-DK" sz="2000" dirty="0">
              <a:latin typeface="Arial" panose="020B0604020202020204" pitchFamily="34" charset="0"/>
              <a:cs typeface="Arial" panose="020B0604020202020204" pitchFamily="34" charset="0"/>
            </a:endParaRPr>
          </a:p>
          <a:p>
            <a:r>
              <a:rPr lang="da-DK" sz="2000" dirty="0">
                <a:latin typeface="Arial" panose="020B0604020202020204" pitchFamily="34" charset="0"/>
                <a:cs typeface="Arial" panose="020B0604020202020204" pitchFamily="34" charset="0"/>
              </a:rPr>
              <a:t>Etablering af solcelleanlæg med:</a:t>
            </a:r>
          </a:p>
          <a:p>
            <a:pPr lvl="1"/>
            <a:r>
              <a:rPr lang="da-DK" sz="2000" dirty="0">
                <a:latin typeface="Arial" panose="020B0604020202020204" pitchFamily="34" charset="0"/>
                <a:cs typeface="Arial" panose="020B0604020202020204" pitchFamily="34" charset="0"/>
              </a:rPr>
              <a:t>Solceller på taget</a:t>
            </a:r>
          </a:p>
          <a:p>
            <a:pPr lvl="1"/>
            <a:r>
              <a:rPr lang="da-DK" sz="2000" dirty="0">
                <a:latin typeface="Arial" panose="020B0604020202020204" pitchFamily="34" charset="0"/>
                <a:cs typeface="Arial" panose="020B0604020202020204" pitchFamily="34" charset="0"/>
              </a:rPr>
              <a:t>Bi-måler</a:t>
            </a:r>
          </a:p>
          <a:p>
            <a:pPr lvl="1"/>
            <a:r>
              <a:rPr lang="da-DK" sz="2000" dirty="0">
                <a:latin typeface="Arial" panose="020B0604020202020204" pitchFamily="34" charset="0"/>
                <a:cs typeface="Arial" panose="020B0604020202020204" pitchFamily="34" charset="0"/>
              </a:rPr>
              <a:t>Batteri</a:t>
            </a:r>
          </a:p>
          <a:p>
            <a:endParaRPr lang="da-DK" sz="2000" dirty="0">
              <a:latin typeface="Arial" panose="020B0604020202020204" pitchFamily="34" charset="0"/>
              <a:cs typeface="Arial" panose="020B0604020202020204" pitchFamily="34" charset="0"/>
            </a:endParaRPr>
          </a:p>
          <a:p>
            <a:r>
              <a:rPr lang="da-DK" sz="2000" dirty="0">
                <a:latin typeface="Arial" panose="020B0604020202020204" pitchFamily="34" charset="0"/>
                <a:cs typeface="Arial" panose="020B0604020202020204" pitchFamily="34" charset="0"/>
              </a:rPr>
              <a:t>Minimum krav på 103 </a:t>
            </a:r>
            <a:r>
              <a:rPr lang="da-DK" sz="2000" dirty="0" err="1">
                <a:latin typeface="Arial" panose="020B0604020202020204" pitchFamily="34" charset="0"/>
                <a:cs typeface="Arial" panose="020B0604020202020204" pitchFamily="34" charset="0"/>
              </a:rPr>
              <a:t>kWp</a:t>
            </a:r>
            <a:r>
              <a:rPr lang="da-DK" sz="2000" dirty="0">
                <a:latin typeface="Arial" panose="020B0604020202020204" pitchFamily="34" charset="0"/>
                <a:cs typeface="Arial" panose="020B0604020202020204" pitchFamily="34" charset="0"/>
              </a:rPr>
              <a:t>, kan både opnås med integreret solcelleteglsten og skinneløsning. Det dog anbefaling at lave et anlæg på 135 </a:t>
            </a:r>
            <a:r>
              <a:rPr lang="da-DK" sz="2000" dirty="0" err="1">
                <a:latin typeface="Arial" panose="020B0604020202020204" pitchFamily="34" charset="0"/>
                <a:cs typeface="Arial" panose="020B0604020202020204" pitchFamily="34" charset="0"/>
              </a:rPr>
              <a:t>kWp</a:t>
            </a:r>
            <a:r>
              <a:rPr lang="da-DK" sz="2000" dirty="0">
                <a:latin typeface="Arial" panose="020B0604020202020204" pitchFamily="34" charset="0"/>
                <a:cs typeface="Arial" panose="020B0604020202020204" pitchFamily="34" charset="0"/>
              </a:rPr>
              <a:t>. </a:t>
            </a:r>
          </a:p>
          <a:p>
            <a:endParaRPr lang="da-DK" sz="227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72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543BB80A-B171-6D0B-A242-7E36544B706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91236C-FC9C-405C-84BE-D772CC52B6BC}" type="slidenum">
              <a:rPr lang="da-DK" smtClean="0"/>
              <a:pPr/>
              <a:t>7</a:t>
            </a:fld>
            <a:endParaRPr lang="da-DK"/>
          </a:p>
        </p:txBody>
      </p:sp>
      <p:sp>
        <p:nvSpPr>
          <p:cNvPr id="5" name="Titel 1">
            <a:extLst>
              <a:ext uri="{FF2B5EF4-FFF2-40B4-BE49-F238E27FC236}">
                <a16:creationId xmlns:a16="http://schemas.microsoft.com/office/drawing/2014/main" id="{8513DD28-946A-98E5-C225-386605DF9255}"/>
              </a:ext>
            </a:extLst>
          </p:cNvPr>
          <p:cNvSpPr txBox="1">
            <a:spLocks/>
          </p:cNvSpPr>
          <p:nvPr/>
        </p:nvSpPr>
        <p:spPr>
          <a:xfrm>
            <a:off x="116244" y="737097"/>
            <a:ext cx="4349038" cy="889365"/>
          </a:xfrm>
          <a:prstGeom prst="rect">
            <a:avLst/>
          </a:prstGeom>
        </p:spPr>
        <p:txBody>
          <a:bodyPr vert="horz" lIns="74295" tIns="37148" rIns="74295" bIns="37148"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575" b="1" dirty="0">
                <a:latin typeface="Arial" panose="020B0604020202020204" pitchFamily="34" charset="0"/>
                <a:cs typeface="Arial" panose="020B0604020202020204" pitchFamily="34" charset="0"/>
              </a:rPr>
              <a:t>Tagløsning</a:t>
            </a:r>
          </a:p>
        </p:txBody>
      </p:sp>
      <p:pic>
        <p:nvPicPr>
          <p:cNvPr id="6" name="Billede 5" descr="Et billede, der indeholder skærmbillede, Parallel, linje/række&#10;&#10;Automatisk genereret beskrivelse">
            <a:extLst>
              <a:ext uri="{FF2B5EF4-FFF2-40B4-BE49-F238E27FC236}">
                <a16:creationId xmlns:a16="http://schemas.microsoft.com/office/drawing/2014/main" id="{868622BD-3D11-01FA-76CC-B39DBF36942C}"/>
              </a:ext>
            </a:extLst>
          </p:cNvPr>
          <p:cNvPicPr>
            <a:picLocks noChangeAspect="1"/>
          </p:cNvPicPr>
          <p:nvPr/>
        </p:nvPicPr>
        <p:blipFill>
          <a:blip r:embed="rId2"/>
          <a:stretch>
            <a:fillRect/>
          </a:stretch>
        </p:blipFill>
        <p:spPr>
          <a:xfrm>
            <a:off x="224275" y="2259518"/>
            <a:ext cx="5287319" cy="3145376"/>
          </a:xfrm>
          <a:prstGeom prst="rect">
            <a:avLst/>
          </a:prstGeom>
        </p:spPr>
      </p:pic>
    </p:spTree>
    <p:extLst>
      <p:ext uri="{BB962C8B-B14F-4D97-AF65-F5344CB8AC3E}">
        <p14:creationId xmlns:p14="http://schemas.microsoft.com/office/powerpoint/2010/main" val="58184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descr="Et billede, der indeholder tekst, indendørs, loft&#10;&#10;Automatisk genereret beskrivelse">
            <a:extLst>
              <a:ext uri="{FF2B5EF4-FFF2-40B4-BE49-F238E27FC236}">
                <a16:creationId xmlns:a16="http://schemas.microsoft.com/office/drawing/2014/main" id="{55240D4C-9188-C4A0-4463-D1B4A2F42B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4656" y="3531912"/>
            <a:ext cx="4081064" cy="3068960"/>
          </a:xfrm>
          <a:prstGeom prst="rect">
            <a:avLst/>
          </a:prstGeom>
        </p:spPr>
      </p:pic>
      <p:pic>
        <p:nvPicPr>
          <p:cNvPr id="2050" name="Picture 2" descr="Et billede, der indeholder bygning, tag, Solenergi, udendørs&#10;&#10;Automatisk genereret beskrivelse">
            <a:extLst>
              <a:ext uri="{FF2B5EF4-FFF2-40B4-BE49-F238E27FC236}">
                <a16:creationId xmlns:a16="http://schemas.microsoft.com/office/drawing/2014/main" id="{970592F3-9347-4AA9-B084-13F8838BC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79" y="4656179"/>
            <a:ext cx="3966884" cy="19640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t billede, der indeholder tag, bygning, udendørs, ejendom&#10;&#10;Automatisk genereret beskrivelse">
            <a:extLst>
              <a:ext uri="{FF2B5EF4-FFF2-40B4-BE49-F238E27FC236}">
                <a16:creationId xmlns:a16="http://schemas.microsoft.com/office/drawing/2014/main" id="{315A1478-72B2-4221-2698-FE7BF4FCB0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6397" y="477816"/>
            <a:ext cx="4088073" cy="2664296"/>
          </a:xfrm>
          <a:prstGeom prst="rect">
            <a:avLst/>
          </a:prstGeom>
          <a:noFill/>
          <a:extLst>
            <a:ext uri="{909E8E84-426E-40DD-AFC4-6F175D3DCCD1}">
              <a14:hiddenFill xmlns:a14="http://schemas.microsoft.com/office/drawing/2010/main">
                <a:solidFill>
                  <a:srgbClr val="FFFFFF"/>
                </a:solidFill>
              </a14:hiddenFill>
            </a:ext>
          </a:extLst>
        </p:spPr>
      </p:pic>
      <p:sp>
        <p:nvSpPr>
          <p:cNvPr id="2" name="Tekstfelt 1">
            <a:extLst>
              <a:ext uri="{FF2B5EF4-FFF2-40B4-BE49-F238E27FC236}">
                <a16:creationId xmlns:a16="http://schemas.microsoft.com/office/drawing/2014/main" id="{843AAE66-E3FB-F839-150B-DE371B787D56}"/>
              </a:ext>
            </a:extLst>
          </p:cNvPr>
          <p:cNvSpPr txBox="1"/>
          <p:nvPr/>
        </p:nvSpPr>
        <p:spPr>
          <a:xfrm>
            <a:off x="329184" y="1344168"/>
            <a:ext cx="3966884" cy="400110"/>
          </a:xfrm>
          <a:prstGeom prst="rect">
            <a:avLst/>
          </a:prstGeom>
          <a:noFill/>
        </p:spPr>
        <p:txBody>
          <a:bodyPr wrap="square" rtlCol="0">
            <a:spAutoFit/>
          </a:bodyPr>
          <a:lstStyle/>
          <a:p>
            <a:r>
              <a:rPr lang="da-DK" sz="2000" dirty="0">
                <a:latin typeface="Arial" panose="020B0604020202020204" pitchFamily="34" charset="0"/>
                <a:cs typeface="Arial" panose="020B0604020202020204" pitchFamily="34" charset="0"/>
              </a:rPr>
              <a:t>Solcelle løsning</a:t>
            </a:r>
          </a:p>
        </p:txBody>
      </p:sp>
    </p:spTree>
    <p:extLst>
      <p:ext uri="{BB962C8B-B14F-4D97-AF65-F5344CB8AC3E}">
        <p14:creationId xmlns:p14="http://schemas.microsoft.com/office/powerpoint/2010/main" val="135432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540039B2-B6DE-C93C-0E3D-25E48DA4F8A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91236C-FC9C-405C-84BE-D772CC52B6BC}" type="slidenum">
              <a:rPr lang="da-DK" smtClean="0"/>
              <a:pPr/>
              <a:t>9</a:t>
            </a:fld>
            <a:endParaRPr lang="da-DK"/>
          </a:p>
        </p:txBody>
      </p:sp>
      <p:sp>
        <p:nvSpPr>
          <p:cNvPr id="5" name="Titel 1">
            <a:extLst>
              <a:ext uri="{FF2B5EF4-FFF2-40B4-BE49-F238E27FC236}">
                <a16:creationId xmlns:a16="http://schemas.microsoft.com/office/drawing/2014/main" id="{03F0CC56-66D5-808D-E475-D02D86A111C0}"/>
              </a:ext>
            </a:extLst>
          </p:cNvPr>
          <p:cNvSpPr txBox="1">
            <a:spLocks/>
          </p:cNvSpPr>
          <p:nvPr/>
        </p:nvSpPr>
        <p:spPr>
          <a:xfrm>
            <a:off x="116243" y="983985"/>
            <a:ext cx="4349038" cy="889365"/>
          </a:xfrm>
          <a:prstGeom prst="rect">
            <a:avLst/>
          </a:prstGeom>
        </p:spPr>
        <p:txBody>
          <a:bodyPr vert="horz" lIns="74295" tIns="37148" rIns="74295" bIns="37148"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575" b="1" dirty="0">
                <a:latin typeface="Arial" panose="020B0604020202020204" pitchFamily="34" charset="0"/>
                <a:cs typeface="Arial" panose="020B0604020202020204" pitchFamily="34" charset="0"/>
              </a:rPr>
              <a:t>Bimåler løsning</a:t>
            </a:r>
          </a:p>
        </p:txBody>
      </p:sp>
      <p:sp>
        <p:nvSpPr>
          <p:cNvPr id="2" name="Undertitel 2">
            <a:extLst>
              <a:ext uri="{FF2B5EF4-FFF2-40B4-BE49-F238E27FC236}">
                <a16:creationId xmlns:a16="http://schemas.microsoft.com/office/drawing/2014/main" id="{535BB339-696A-BD38-E861-D213CE6B8CEB}"/>
              </a:ext>
            </a:extLst>
          </p:cNvPr>
          <p:cNvSpPr txBox="1">
            <a:spLocks/>
          </p:cNvSpPr>
          <p:nvPr/>
        </p:nvSpPr>
        <p:spPr>
          <a:xfrm>
            <a:off x="116243" y="1969153"/>
            <a:ext cx="6018401" cy="3995733"/>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1625" b="1" dirty="0">
                <a:latin typeface="Arial" panose="020B0604020202020204" pitchFamily="34" charset="0"/>
                <a:cs typeface="Arial" panose="020B0604020202020204" pitchFamily="34" charset="0"/>
              </a:rPr>
              <a:t>Udførelse</a:t>
            </a:r>
          </a:p>
          <a:p>
            <a:r>
              <a:rPr lang="da-DK" sz="1625" dirty="0">
                <a:latin typeface="Arial" panose="020B0604020202020204" pitchFamily="34" charset="0"/>
                <a:cs typeface="Arial" panose="020B0604020202020204" pitchFamily="34" charset="0"/>
              </a:rPr>
              <a:t>Hver lejemål har i dag en eksisterende afregningsmåler.</a:t>
            </a:r>
          </a:p>
          <a:p>
            <a:r>
              <a:rPr lang="da-DK" sz="1625" dirty="0">
                <a:latin typeface="Arial" panose="020B0604020202020204" pitchFamily="34" charset="0"/>
                <a:cs typeface="Arial" panose="020B0604020202020204" pitchFamily="34" charset="0"/>
              </a:rPr>
              <a:t>En til en udskiftning til egne bimålere. </a:t>
            </a:r>
          </a:p>
          <a:p>
            <a:pPr marL="0" indent="0">
              <a:buNone/>
            </a:pPr>
            <a:endParaRPr lang="da-DK" sz="1625" dirty="0">
              <a:latin typeface="Arial" panose="020B0604020202020204" pitchFamily="34" charset="0"/>
              <a:cs typeface="Arial" panose="020B0604020202020204" pitchFamily="34" charset="0"/>
            </a:endParaRPr>
          </a:p>
          <a:p>
            <a:pPr marL="0" indent="0">
              <a:buNone/>
            </a:pPr>
            <a:r>
              <a:rPr lang="da-DK" sz="1625" b="1" dirty="0">
                <a:latin typeface="Arial" panose="020B0604020202020204" pitchFamily="34" charset="0"/>
                <a:cs typeface="Arial" panose="020B0604020202020204" pitchFamily="34" charset="0"/>
              </a:rPr>
              <a:t>Den nye lovgivning</a:t>
            </a:r>
            <a:r>
              <a:rPr lang="en-US" sz="1625" b="1" dirty="0">
                <a:latin typeface="Arial" panose="020B0604020202020204" pitchFamily="34" charset="0"/>
                <a:cs typeface="Arial" panose="020B0604020202020204" pitchFamily="34" charset="0"/>
              </a:rPr>
              <a:t>:</a:t>
            </a:r>
          </a:p>
          <a:p>
            <a:pPr marL="371475" indent="-371475">
              <a:buFont typeface="+mj-lt"/>
              <a:buAutoNum type="arabicPeriod"/>
            </a:pPr>
            <a:r>
              <a:rPr lang="da-DK" sz="1625" dirty="0">
                <a:latin typeface="Arial" panose="020B0604020202020204" pitchFamily="34" charset="0"/>
                <a:cs typeface="Arial" panose="020B0604020202020204" pitchFamily="34" charset="0"/>
              </a:rPr>
              <a:t>Tilladte løsninger:</a:t>
            </a:r>
          </a:p>
          <a:p>
            <a:pPr marL="742950" lvl="1" indent="-371475">
              <a:buFont typeface="+mj-lt"/>
              <a:buAutoNum type="arabicPeriod"/>
            </a:pPr>
            <a:r>
              <a:rPr lang="da-DK" sz="1300" dirty="0">
                <a:latin typeface="Arial" panose="020B0604020202020204" pitchFamily="34" charset="0"/>
                <a:cs typeface="Arial" panose="020B0604020202020204" pitchFamily="34" charset="0"/>
              </a:rPr>
              <a:t>Ændring i internt net (alt på den anden side af kabel skabene el. Transformer)</a:t>
            </a:r>
          </a:p>
          <a:p>
            <a:pPr marL="371475" indent="-371475">
              <a:buFont typeface="+mj-lt"/>
              <a:buAutoNum type="arabicPeriod"/>
            </a:pPr>
            <a:r>
              <a:rPr lang="da-DK" sz="1625" dirty="0">
                <a:latin typeface="Arial" panose="020B0604020202020204" pitchFamily="34" charset="0"/>
                <a:cs typeface="Arial" panose="020B0604020202020204" pitchFamily="34" charset="0"/>
              </a:rPr>
              <a:t>Ikke tilladte løsninger:</a:t>
            </a:r>
          </a:p>
          <a:p>
            <a:pPr marL="742950" lvl="1" indent="-371475">
              <a:buFont typeface="+mj-lt"/>
              <a:buAutoNum type="arabicPeriod"/>
            </a:pPr>
            <a:r>
              <a:rPr lang="da-DK" sz="1300" dirty="0">
                <a:latin typeface="Arial" panose="020B0604020202020204" pitchFamily="34" charset="0"/>
                <a:cs typeface="Arial" panose="020B0604020202020204" pitchFamily="34" charset="0"/>
              </a:rPr>
              <a:t>Ændring i netselskabs eget net (alt fra kabel skabene el. Transformere og ud til den resterende del af nettet)</a:t>
            </a:r>
          </a:p>
        </p:txBody>
      </p:sp>
      <p:pic>
        <p:nvPicPr>
          <p:cNvPr id="3" name="Billede 2">
            <a:extLst>
              <a:ext uri="{FF2B5EF4-FFF2-40B4-BE49-F238E27FC236}">
                <a16:creationId xmlns:a16="http://schemas.microsoft.com/office/drawing/2014/main" id="{B297F413-4F7E-1D4E-7BF4-A673A88987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2345" y="2461841"/>
            <a:ext cx="3783655" cy="2404010"/>
          </a:xfrm>
          <a:prstGeom prst="rect">
            <a:avLst/>
          </a:prstGeom>
        </p:spPr>
      </p:pic>
    </p:spTree>
    <p:extLst>
      <p:ext uri="{BB962C8B-B14F-4D97-AF65-F5344CB8AC3E}">
        <p14:creationId xmlns:p14="http://schemas.microsoft.com/office/powerpoint/2010/main" val="4065330196"/>
      </p:ext>
    </p:extLst>
  </p:cSld>
  <p:clrMapOvr>
    <a:masterClrMapping/>
  </p:clrMapOvr>
</p:sld>
</file>

<file path=ppt/theme/theme1.xml><?xml version="1.0" encoding="utf-8"?>
<a:theme xmlns:a="http://schemas.openxmlformats.org/drawingml/2006/main" name="VIBO skabel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æsentation1" id="{EA7CD79F-9F4A-4FEE-A609-F5D457709C2F}" vid="{7755B4D9-0359-4D74-9241-227716B56A7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EC5E09CE5D3EF4B8179444FF668628E" ma:contentTypeVersion="3" ma:contentTypeDescription="Opret et nyt dokument." ma:contentTypeScope="" ma:versionID="13a27267f2d5dc2841634b3956488768">
  <xsd:schema xmlns:xsd="http://www.w3.org/2001/XMLSchema" xmlns:xs="http://www.w3.org/2001/XMLSchema" xmlns:p="http://schemas.microsoft.com/office/2006/metadata/properties" xmlns:ns1="http://schemas.microsoft.com/sharepoint/v3" targetNamespace="http://schemas.microsoft.com/office/2006/metadata/properties" ma:root="true" ma:fieldsID="5dd6ee3ccee78ddcfa73298118663ea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internalName="PublishingStartDate">
      <xsd:simpleType>
        <xsd:restriction base="dms:Unknown"/>
      </xsd:simpleType>
    </xsd:element>
    <xsd:element name="PublishingExpirationDate" ma:index="9"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dhol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4F2069B-CF60-4B12-8127-CC89A1C53EAE}">
  <ds:schemaRefs>
    <ds:schemaRef ds:uri="http://schemas.microsoft.com/sharepoint/v3/contenttype/forms"/>
  </ds:schemaRefs>
</ds:datastoreItem>
</file>

<file path=customXml/itemProps2.xml><?xml version="1.0" encoding="utf-8"?>
<ds:datastoreItem xmlns:ds="http://schemas.openxmlformats.org/officeDocument/2006/customXml" ds:itemID="{C6D0CB0F-DEA5-4C0D-9C9F-F31C0944CE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18BF24-FAC6-4C18-8846-E0511ABE4CFC}">
  <ds:schemaRefs>
    <ds:schemaRef ds:uri="http://www.w3.org/XML/1998/namespace"/>
    <ds:schemaRef ds:uri="http://purl.org/dc/dcmitype/"/>
    <ds:schemaRef ds:uri="http://schemas.openxmlformats.org/package/2006/metadata/core-properties"/>
    <ds:schemaRef ds:uri="http://purl.org/dc/elements/1.1/"/>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PowerPoint-skabelon</Template>
  <TotalTime>220</TotalTime>
  <Words>541</Words>
  <Application>Microsoft Office PowerPoint</Application>
  <PresentationFormat>A4-papir (210 x 297 mm)</PresentationFormat>
  <Paragraphs>116</Paragraphs>
  <Slides>16</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Arial</vt:lpstr>
      <vt:lpstr>Calibri</vt:lpstr>
      <vt:lpstr>Times New Roman</vt:lpstr>
      <vt:lpstr>VIBO skabelon</vt:lpstr>
      <vt:lpstr>Ekstraordinært afdelingsmøde om tag og solceller Afd. 142</vt:lpstr>
      <vt:lpstr>Dagsorden</vt:lpstr>
      <vt:lpstr>PowerPoint-præsentation</vt:lpstr>
      <vt:lpstr>4. TAG OG SOLCELLER</vt:lpstr>
      <vt:lpstr>PowerPoint-præsentation</vt:lpstr>
      <vt:lpstr>PowerPoint-præsentation</vt:lpstr>
      <vt:lpstr>PowerPoint-præsentation</vt:lpstr>
      <vt:lpstr>PowerPoint-præsentation</vt:lpstr>
      <vt:lpstr>PowerPoint-præsentation</vt:lpstr>
      <vt:lpstr>  </vt:lpstr>
      <vt:lpstr>  </vt:lpstr>
      <vt:lpstr>  </vt:lpstr>
      <vt:lpstr>  </vt:lpstr>
      <vt:lpstr>PowerPoint-præsentation</vt:lpstr>
      <vt:lpstr>PowerPoint-præsentation</vt:lpstr>
      <vt:lpstr>Tak for i 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 With Sørensen</dc:creator>
  <cp:lastModifiedBy>Stefan With Sørensen</cp:lastModifiedBy>
  <cp:revision>22</cp:revision>
  <cp:lastPrinted>2021-10-08T12:17:53Z</cp:lastPrinted>
  <dcterms:created xsi:type="dcterms:W3CDTF">2024-11-14T10:17:49Z</dcterms:created>
  <dcterms:modified xsi:type="dcterms:W3CDTF">2024-11-21T13:13:44Z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0x0101006EC5E09CE5D3EF4B8179444FF668628E</vt:lpwstr>
  </property>
  <property fmtid="{D5CDD505-2E9C-101B-9397-08002B2CF9AE}" pid="3" name="_dlc_DocIdItemGuid">
    <vt:lpwstr>8d7d2407-4ef8-47ad-9f83-c117cced44fd</vt:lpwstr>
  </property>
  <property fmtid="{D5CDD505-2E9C-101B-9397-08002B2CF9AE}" pid="4" name="Order">
    <vt:r8>10500</vt:r8>
  </property>
</Properties>
</file>